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8" r:id="rId2"/>
    <p:sldId id="256" r:id="rId3"/>
    <p:sldId id="257" r:id="rId4"/>
    <p:sldId id="258" r:id="rId5"/>
    <p:sldId id="259" r:id="rId6"/>
    <p:sldId id="260" r:id="rId7"/>
    <p:sldId id="261" r:id="rId8"/>
    <p:sldId id="262" r:id="rId9"/>
    <p:sldId id="263" r:id="rId10"/>
    <p:sldId id="264" r:id="rId11"/>
    <p:sldId id="265" r:id="rId12"/>
    <p:sldId id="266" r:id="rId13"/>
    <p:sldId id="267"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5" d="100"/>
          <a:sy n="105" d="100"/>
        </p:scale>
        <p:origin x="179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5ADD25-232F-40FB-B7FE-F4F24AC14E2A}"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94441D2B-A852-4BA0-9D85-EF7AF7C89160}">
      <dgm:prSet/>
      <dgm:spPr/>
      <dgm:t>
        <a:bodyPr/>
        <a:lstStyle/>
        <a:p>
          <a:pPr>
            <a:lnSpc>
              <a:spcPct val="100000"/>
            </a:lnSpc>
          </a:pPr>
          <a:r>
            <a:rPr lang="it-IT" dirty="0"/>
            <a:t>La maggior parte delle app Android esistenti è già compatibile con AndroidXR senza alcun sforzo di sviluppo aggiuntivo. </a:t>
          </a:r>
          <a:endParaRPr lang="en-US" dirty="0"/>
        </a:p>
      </dgm:t>
    </dgm:pt>
    <dgm:pt modelId="{B4365745-72AA-44C1-B544-113B66627CCC}" type="parTrans" cxnId="{7D046138-3522-4E8D-9242-02C6FA6998DA}">
      <dgm:prSet/>
      <dgm:spPr/>
      <dgm:t>
        <a:bodyPr/>
        <a:lstStyle/>
        <a:p>
          <a:endParaRPr lang="en-US"/>
        </a:p>
      </dgm:t>
    </dgm:pt>
    <dgm:pt modelId="{3654941A-AE2B-46E9-BEBA-AA479A6CE962}" type="sibTrans" cxnId="{7D046138-3522-4E8D-9242-02C6FA6998DA}">
      <dgm:prSet/>
      <dgm:spPr/>
      <dgm:t>
        <a:bodyPr/>
        <a:lstStyle/>
        <a:p>
          <a:endParaRPr lang="en-US"/>
        </a:p>
      </dgm:t>
    </dgm:pt>
    <dgm:pt modelId="{0F398DCF-6761-4FA3-863B-D66675ED643B}">
      <dgm:prSet/>
      <dgm:spPr/>
      <dgm:t>
        <a:bodyPr/>
        <a:lstStyle/>
        <a:p>
          <a:pPr>
            <a:lnSpc>
              <a:spcPct val="100000"/>
            </a:lnSpc>
          </a:pPr>
          <a:r>
            <a:rPr lang="it-IT" dirty="0"/>
            <a:t>AndroidXR gestisce automaticamente le interazioni del dispositivo e la gestione del ciclo di vita, permettendo agli sviluppatori di concentrarsi sull'innovazione. </a:t>
          </a:r>
          <a:endParaRPr lang="en-US" dirty="0"/>
        </a:p>
      </dgm:t>
    </dgm:pt>
    <dgm:pt modelId="{BF2577BE-282B-412F-9CA5-B6278535CCC5}" type="parTrans" cxnId="{C1F5953E-8B2D-4897-A714-D82D341339C7}">
      <dgm:prSet/>
      <dgm:spPr/>
      <dgm:t>
        <a:bodyPr/>
        <a:lstStyle/>
        <a:p>
          <a:endParaRPr lang="en-US"/>
        </a:p>
      </dgm:t>
    </dgm:pt>
    <dgm:pt modelId="{9B2ABBD9-7C36-4176-AB9A-92A841158E71}" type="sibTrans" cxnId="{C1F5953E-8B2D-4897-A714-D82D341339C7}">
      <dgm:prSet/>
      <dgm:spPr/>
      <dgm:t>
        <a:bodyPr/>
        <a:lstStyle/>
        <a:p>
          <a:endParaRPr lang="en-US"/>
        </a:p>
      </dgm:t>
    </dgm:pt>
    <dgm:pt modelId="{C29E7605-C3C1-4543-9935-6C0EAAD818CE}">
      <dgm:prSet/>
      <dgm:spPr/>
      <dgm:t>
        <a:bodyPr/>
        <a:lstStyle/>
        <a:p>
          <a:pPr>
            <a:lnSpc>
              <a:spcPct val="100000"/>
            </a:lnSpc>
          </a:pPr>
          <a:r>
            <a:rPr lang="it-IT" dirty="0"/>
            <a:t>Le app ottimizzate per schermi grandi traggono particolare vantaggio dai visori AndroidXR che offrono un pannello spaziale di 1024dp x 720dp.</a:t>
          </a:r>
          <a:endParaRPr lang="en-US" dirty="0"/>
        </a:p>
      </dgm:t>
    </dgm:pt>
    <dgm:pt modelId="{CB172F3E-7F1A-4B5C-B248-D4945766887C}" type="parTrans" cxnId="{0637366C-2A9C-4D3F-91B7-B3ACCAAA725F}">
      <dgm:prSet/>
      <dgm:spPr/>
      <dgm:t>
        <a:bodyPr/>
        <a:lstStyle/>
        <a:p>
          <a:endParaRPr lang="en-US"/>
        </a:p>
      </dgm:t>
    </dgm:pt>
    <dgm:pt modelId="{007396A7-C649-4010-A964-C50952BF3702}" type="sibTrans" cxnId="{0637366C-2A9C-4D3F-91B7-B3ACCAAA725F}">
      <dgm:prSet/>
      <dgm:spPr/>
      <dgm:t>
        <a:bodyPr/>
        <a:lstStyle/>
        <a:p>
          <a:endParaRPr lang="en-US"/>
        </a:p>
      </dgm:t>
    </dgm:pt>
    <dgm:pt modelId="{D28E8F70-333A-40C4-85D3-4CB3695FF550}" type="pres">
      <dgm:prSet presAssocID="{F75ADD25-232F-40FB-B7FE-F4F24AC14E2A}" presName="root" presStyleCnt="0">
        <dgm:presLayoutVars>
          <dgm:dir/>
          <dgm:resizeHandles val="exact"/>
        </dgm:presLayoutVars>
      </dgm:prSet>
      <dgm:spPr/>
    </dgm:pt>
    <dgm:pt modelId="{709210AA-216D-4AC4-A184-FBBECAD197E8}" type="pres">
      <dgm:prSet presAssocID="{94441D2B-A852-4BA0-9D85-EF7AF7C89160}" presName="compNode" presStyleCnt="0"/>
      <dgm:spPr/>
    </dgm:pt>
    <dgm:pt modelId="{999CCB3B-FF69-43C7-8844-5476946BB450}" type="pres">
      <dgm:prSet presAssocID="{94441D2B-A852-4BA0-9D85-EF7AF7C8916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8EF0C994-CF74-4FDA-8544-938CDEE2DED4}" type="pres">
      <dgm:prSet presAssocID="{94441D2B-A852-4BA0-9D85-EF7AF7C89160}" presName="spaceRect" presStyleCnt="0"/>
      <dgm:spPr/>
    </dgm:pt>
    <dgm:pt modelId="{8AB048B9-08DC-4BF0-B0E4-B510A231403C}" type="pres">
      <dgm:prSet presAssocID="{94441D2B-A852-4BA0-9D85-EF7AF7C89160}" presName="textRect" presStyleLbl="revTx" presStyleIdx="0" presStyleCnt="3">
        <dgm:presLayoutVars>
          <dgm:chMax val="1"/>
          <dgm:chPref val="1"/>
        </dgm:presLayoutVars>
      </dgm:prSet>
      <dgm:spPr/>
    </dgm:pt>
    <dgm:pt modelId="{1CC21B99-23F1-4494-BBA3-FC4BA3324D06}" type="pres">
      <dgm:prSet presAssocID="{3654941A-AE2B-46E9-BEBA-AA479A6CE962}" presName="sibTrans" presStyleCnt="0"/>
      <dgm:spPr/>
    </dgm:pt>
    <dgm:pt modelId="{C4DCD810-96A9-472F-B916-D1DFD61C3354}" type="pres">
      <dgm:prSet presAssocID="{0F398DCF-6761-4FA3-863B-D66675ED643B}" presName="compNode" presStyleCnt="0"/>
      <dgm:spPr/>
    </dgm:pt>
    <dgm:pt modelId="{C2E9AE89-297F-494D-B1D4-5E1809A42A8E}" type="pres">
      <dgm:prSet presAssocID="{0F398DCF-6761-4FA3-863B-D66675ED643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tente"/>
        </a:ext>
      </dgm:extLst>
    </dgm:pt>
    <dgm:pt modelId="{D9EF8D54-616E-4A57-93F8-DBE80C6E7B34}" type="pres">
      <dgm:prSet presAssocID="{0F398DCF-6761-4FA3-863B-D66675ED643B}" presName="spaceRect" presStyleCnt="0"/>
      <dgm:spPr/>
    </dgm:pt>
    <dgm:pt modelId="{C0651906-6ADB-4080-9800-6A68C9C724C3}" type="pres">
      <dgm:prSet presAssocID="{0F398DCF-6761-4FA3-863B-D66675ED643B}" presName="textRect" presStyleLbl="revTx" presStyleIdx="1" presStyleCnt="3">
        <dgm:presLayoutVars>
          <dgm:chMax val="1"/>
          <dgm:chPref val="1"/>
        </dgm:presLayoutVars>
      </dgm:prSet>
      <dgm:spPr/>
    </dgm:pt>
    <dgm:pt modelId="{53056E5D-30BD-4F97-BB15-FC57ACE4273B}" type="pres">
      <dgm:prSet presAssocID="{9B2ABBD9-7C36-4176-AB9A-92A841158E71}" presName="sibTrans" presStyleCnt="0"/>
      <dgm:spPr/>
    </dgm:pt>
    <dgm:pt modelId="{1844346B-1D32-4BB8-A81A-D48726B0CA83}" type="pres">
      <dgm:prSet presAssocID="{C29E7605-C3C1-4543-9935-6C0EAAD818CE}" presName="compNode" presStyleCnt="0"/>
      <dgm:spPr/>
    </dgm:pt>
    <dgm:pt modelId="{83967D79-CD10-470E-A230-1A2DB12EBBDE}" type="pres">
      <dgm:prSet presAssocID="{C29E7605-C3C1-4543-9935-6C0EAAD818C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e"/>
        </a:ext>
      </dgm:extLst>
    </dgm:pt>
    <dgm:pt modelId="{14BA1EE9-AB49-4F30-84AE-7254F0314486}" type="pres">
      <dgm:prSet presAssocID="{C29E7605-C3C1-4543-9935-6C0EAAD818CE}" presName="spaceRect" presStyleCnt="0"/>
      <dgm:spPr/>
    </dgm:pt>
    <dgm:pt modelId="{CECAE513-5E45-4E68-8C46-FF2A1F9CE3E7}" type="pres">
      <dgm:prSet presAssocID="{C29E7605-C3C1-4543-9935-6C0EAAD818CE}" presName="textRect" presStyleLbl="revTx" presStyleIdx="2" presStyleCnt="3">
        <dgm:presLayoutVars>
          <dgm:chMax val="1"/>
          <dgm:chPref val="1"/>
        </dgm:presLayoutVars>
      </dgm:prSet>
      <dgm:spPr/>
    </dgm:pt>
  </dgm:ptLst>
  <dgm:cxnLst>
    <dgm:cxn modelId="{ABDB670C-8C4A-45F1-8811-173BA7F32E36}" type="presOf" srcId="{F75ADD25-232F-40FB-B7FE-F4F24AC14E2A}" destId="{D28E8F70-333A-40C4-85D3-4CB3695FF550}" srcOrd="0" destOrd="0" presId="urn:microsoft.com/office/officeart/2018/2/layout/IconLabelList"/>
    <dgm:cxn modelId="{7D046138-3522-4E8D-9242-02C6FA6998DA}" srcId="{F75ADD25-232F-40FB-B7FE-F4F24AC14E2A}" destId="{94441D2B-A852-4BA0-9D85-EF7AF7C89160}" srcOrd="0" destOrd="0" parTransId="{B4365745-72AA-44C1-B544-113B66627CCC}" sibTransId="{3654941A-AE2B-46E9-BEBA-AA479A6CE962}"/>
    <dgm:cxn modelId="{C1F5953E-8B2D-4897-A714-D82D341339C7}" srcId="{F75ADD25-232F-40FB-B7FE-F4F24AC14E2A}" destId="{0F398DCF-6761-4FA3-863B-D66675ED643B}" srcOrd="1" destOrd="0" parTransId="{BF2577BE-282B-412F-9CA5-B6278535CCC5}" sibTransId="{9B2ABBD9-7C36-4176-AB9A-92A841158E71}"/>
    <dgm:cxn modelId="{564A2846-A5B9-4791-A0C9-C9A6D05D234B}" type="presOf" srcId="{94441D2B-A852-4BA0-9D85-EF7AF7C89160}" destId="{8AB048B9-08DC-4BF0-B0E4-B510A231403C}" srcOrd="0" destOrd="0" presId="urn:microsoft.com/office/officeart/2018/2/layout/IconLabelList"/>
    <dgm:cxn modelId="{0637366C-2A9C-4D3F-91B7-B3ACCAAA725F}" srcId="{F75ADD25-232F-40FB-B7FE-F4F24AC14E2A}" destId="{C29E7605-C3C1-4543-9935-6C0EAAD818CE}" srcOrd="2" destOrd="0" parTransId="{CB172F3E-7F1A-4B5C-B248-D4945766887C}" sibTransId="{007396A7-C649-4010-A964-C50952BF3702}"/>
    <dgm:cxn modelId="{7A2DA0B0-77FB-490B-B7CA-8D0D4311E27B}" type="presOf" srcId="{0F398DCF-6761-4FA3-863B-D66675ED643B}" destId="{C0651906-6ADB-4080-9800-6A68C9C724C3}" srcOrd="0" destOrd="0" presId="urn:microsoft.com/office/officeart/2018/2/layout/IconLabelList"/>
    <dgm:cxn modelId="{47EB3DF0-296D-468F-B8F1-11ABFCFA784E}" type="presOf" srcId="{C29E7605-C3C1-4543-9935-6C0EAAD818CE}" destId="{CECAE513-5E45-4E68-8C46-FF2A1F9CE3E7}" srcOrd="0" destOrd="0" presId="urn:microsoft.com/office/officeart/2018/2/layout/IconLabelList"/>
    <dgm:cxn modelId="{AD2F0059-4872-4B44-919A-CD9879231207}" type="presParOf" srcId="{D28E8F70-333A-40C4-85D3-4CB3695FF550}" destId="{709210AA-216D-4AC4-A184-FBBECAD197E8}" srcOrd="0" destOrd="0" presId="urn:microsoft.com/office/officeart/2018/2/layout/IconLabelList"/>
    <dgm:cxn modelId="{E703DC5A-B29C-4C1C-86D3-F9F59A88EF4E}" type="presParOf" srcId="{709210AA-216D-4AC4-A184-FBBECAD197E8}" destId="{999CCB3B-FF69-43C7-8844-5476946BB450}" srcOrd="0" destOrd="0" presId="urn:microsoft.com/office/officeart/2018/2/layout/IconLabelList"/>
    <dgm:cxn modelId="{2639EDC1-DC19-42B4-80F8-6EAA6E5062B2}" type="presParOf" srcId="{709210AA-216D-4AC4-A184-FBBECAD197E8}" destId="{8EF0C994-CF74-4FDA-8544-938CDEE2DED4}" srcOrd="1" destOrd="0" presId="urn:microsoft.com/office/officeart/2018/2/layout/IconLabelList"/>
    <dgm:cxn modelId="{D00F8ADF-CF72-4F41-A07B-AE964E714F3D}" type="presParOf" srcId="{709210AA-216D-4AC4-A184-FBBECAD197E8}" destId="{8AB048B9-08DC-4BF0-B0E4-B510A231403C}" srcOrd="2" destOrd="0" presId="urn:microsoft.com/office/officeart/2018/2/layout/IconLabelList"/>
    <dgm:cxn modelId="{6B5F5CDA-D45D-4B88-8CFB-C39C4D7888D5}" type="presParOf" srcId="{D28E8F70-333A-40C4-85D3-4CB3695FF550}" destId="{1CC21B99-23F1-4494-BBA3-FC4BA3324D06}" srcOrd="1" destOrd="0" presId="urn:microsoft.com/office/officeart/2018/2/layout/IconLabelList"/>
    <dgm:cxn modelId="{81FEC4E5-B7D9-4CFE-8745-5CF526E24A9E}" type="presParOf" srcId="{D28E8F70-333A-40C4-85D3-4CB3695FF550}" destId="{C4DCD810-96A9-472F-B916-D1DFD61C3354}" srcOrd="2" destOrd="0" presId="urn:microsoft.com/office/officeart/2018/2/layout/IconLabelList"/>
    <dgm:cxn modelId="{D7968A2E-890B-4AD2-8EBE-B08C2E4357BD}" type="presParOf" srcId="{C4DCD810-96A9-472F-B916-D1DFD61C3354}" destId="{C2E9AE89-297F-494D-B1D4-5E1809A42A8E}" srcOrd="0" destOrd="0" presId="urn:microsoft.com/office/officeart/2018/2/layout/IconLabelList"/>
    <dgm:cxn modelId="{5F438DA9-B3EE-4E8C-8C8C-21D0E71C7ACD}" type="presParOf" srcId="{C4DCD810-96A9-472F-B916-D1DFD61C3354}" destId="{D9EF8D54-616E-4A57-93F8-DBE80C6E7B34}" srcOrd="1" destOrd="0" presId="urn:microsoft.com/office/officeart/2018/2/layout/IconLabelList"/>
    <dgm:cxn modelId="{333654CA-5457-4966-B76C-4495580E08AB}" type="presParOf" srcId="{C4DCD810-96A9-472F-B916-D1DFD61C3354}" destId="{C0651906-6ADB-4080-9800-6A68C9C724C3}" srcOrd="2" destOrd="0" presId="urn:microsoft.com/office/officeart/2018/2/layout/IconLabelList"/>
    <dgm:cxn modelId="{3535519C-9448-4FEF-8FA4-AEFB77C17826}" type="presParOf" srcId="{D28E8F70-333A-40C4-85D3-4CB3695FF550}" destId="{53056E5D-30BD-4F97-BB15-FC57ACE4273B}" srcOrd="3" destOrd="0" presId="urn:microsoft.com/office/officeart/2018/2/layout/IconLabelList"/>
    <dgm:cxn modelId="{B25B5EA5-123B-4ABA-B435-662913D08A6D}" type="presParOf" srcId="{D28E8F70-333A-40C4-85D3-4CB3695FF550}" destId="{1844346B-1D32-4BB8-A81A-D48726B0CA83}" srcOrd="4" destOrd="0" presId="urn:microsoft.com/office/officeart/2018/2/layout/IconLabelList"/>
    <dgm:cxn modelId="{E79DC5F8-C6F9-4F90-9E93-39ED69392FFC}" type="presParOf" srcId="{1844346B-1D32-4BB8-A81A-D48726B0CA83}" destId="{83967D79-CD10-470E-A230-1A2DB12EBBDE}" srcOrd="0" destOrd="0" presId="urn:microsoft.com/office/officeart/2018/2/layout/IconLabelList"/>
    <dgm:cxn modelId="{DF84DFF2-080A-4E95-B8D3-E105ABA65F2D}" type="presParOf" srcId="{1844346B-1D32-4BB8-A81A-D48726B0CA83}" destId="{14BA1EE9-AB49-4F30-84AE-7254F0314486}" srcOrd="1" destOrd="0" presId="urn:microsoft.com/office/officeart/2018/2/layout/IconLabelList"/>
    <dgm:cxn modelId="{33AA6008-01AC-42B5-8719-A3BDEF4D6BEB}" type="presParOf" srcId="{1844346B-1D32-4BB8-A81A-D48726B0CA83}" destId="{CECAE513-5E45-4E68-8C46-FF2A1F9CE3E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9CCB3B-FF69-43C7-8844-5476946BB450}">
      <dsp:nvSpPr>
        <dsp:cNvPr id="0" name=""/>
        <dsp:cNvSpPr/>
      </dsp:nvSpPr>
      <dsp:spPr>
        <a:xfrm>
          <a:off x="325307" y="487553"/>
          <a:ext cx="529189" cy="5291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B048B9-08DC-4BF0-B0E4-B510A231403C}">
      <dsp:nvSpPr>
        <dsp:cNvPr id="0" name=""/>
        <dsp:cNvSpPr/>
      </dsp:nvSpPr>
      <dsp:spPr>
        <a:xfrm>
          <a:off x="1914" y="1230378"/>
          <a:ext cx="1175976" cy="680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t>La maggior parte delle app Android esistenti è già compatibile con AndroidXR senza alcun sforzo di sviluppo aggiuntivo. </a:t>
          </a:r>
          <a:endParaRPr lang="en-US" sz="1100" kern="1200" dirty="0"/>
        </a:p>
      </dsp:txBody>
      <dsp:txXfrm>
        <a:off x="1914" y="1230378"/>
        <a:ext cx="1175976" cy="680780"/>
      </dsp:txXfrm>
    </dsp:sp>
    <dsp:sp modelId="{C2E9AE89-297F-494D-B1D4-5E1809A42A8E}">
      <dsp:nvSpPr>
        <dsp:cNvPr id="0" name=""/>
        <dsp:cNvSpPr/>
      </dsp:nvSpPr>
      <dsp:spPr>
        <a:xfrm>
          <a:off x="1707080" y="487553"/>
          <a:ext cx="529189" cy="5291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651906-6ADB-4080-9800-6A68C9C724C3}">
      <dsp:nvSpPr>
        <dsp:cNvPr id="0" name=""/>
        <dsp:cNvSpPr/>
      </dsp:nvSpPr>
      <dsp:spPr>
        <a:xfrm>
          <a:off x="1383686" y="1230378"/>
          <a:ext cx="1175976" cy="680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t>AndroidXR gestisce automaticamente le interazioni del dispositivo e la gestione del ciclo di vita, permettendo agli sviluppatori di concentrarsi sull'innovazione. </a:t>
          </a:r>
          <a:endParaRPr lang="en-US" sz="1100" kern="1200" dirty="0"/>
        </a:p>
      </dsp:txBody>
      <dsp:txXfrm>
        <a:off x="1383686" y="1230378"/>
        <a:ext cx="1175976" cy="680780"/>
      </dsp:txXfrm>
    </dsp:sp>
    <dsp:sp modelId="{83967D79-CD10-470E-A230-1A2DB12EBBDE}">
      <dsp:nvSpPr>
        <dsp:cNvPr id="0" name=""/>
        <dsp:cNvSpPr/>
      </dsp:nvSpPr>
      <dsp:spPr>
        <a:xfrm>
          <a:off x="3088852" y="487553"/>
          <a:ext cx="529189" cy="5291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CAE513-5E45-4E68-8C46-FF2A1F9CE3E7}">
      <dsp:nvSpPr>
        <dsp:cNvPr id="0" name=""/>
        <dsp:cNvSpPr/>
      </dsp:nvSpPr>
      <dsp:spPr>
        <a:xfrm>
          <a:off x="2765459" y="1230378"/>
          <a:ext cx="1175976" cy="680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t>Le app ottimizzate per schermi grandi traggono particolare vantaggio dai visori AndroidXR che offrono un pannello spaziale di 1024dp x 720dp.</a:t>
          </a:r>
          <a:endParaRPr lang="en-US" sz="1100" kern="1200" dirty="0"/>
        </a:p>
      </dsp:txBody>
      <dsp:txXfrm>
        <a:off x="2765459" y="1230378"/>
        <a:ext cx="1175976" cy="68078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‹N›</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9144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ottotitolo 4">
            <a:extLst>
              <a:ext uri="{FF2B5EF4-FFF2-40B4-BE49-F238E27FC236}">
                <a16:creationId xmlns:a16="http://schemas.microsoft.com/office/drawing/2014/main" id="{F17B18EC-0ADB-B192-D187-CAFEEE73F1A0}"/>
              </a:ext>
            </a:extLst>
          </p:cNvPr>
          <p:cNvSpPr>
            <a:spLocks noGrp="1"/>
          </p:cNvSpPr>
          <p:nvPr>
            <p:ph type="subTitle" idx="1"/>
          </p:nvPr>
        </p:nvSpPr>
        <p:spPr>
          <a:xfrm>
            <a:off x="1819835" y="6019391"/>
            <a:ext cx="5486399" cy="336959"/>
          </a:xfrm>
        </p:spPr>
        <p:txBody>
          <a:bodyPr anchor="t">
            <a:noAutofit/>
          </a:bodyPr>
          <a:lstStyle/>
          <a:p>
            <a:r>
              <a:rPr lang="it-IT" sz="1800" dirty="0">
                <a:solidFill>
                  <a:schemeClr val="tx1">
                    <a:lumMod val="85000"/>
                    <a:lumOff val="15000"/>
                  </a:schemeClr>
                </a:solidFill>
              </a:rPr>
              <a:t>Martin Tomassi</a:t>
            </a:r>
          </a:p>
        </p:txBody>
      </p:sp>
      <p:pic>
        <p:nvPicPr>
          <p:cNvPr id="7" name="Immagine 6">
            <a:extLst>
              <a:ext uri="{FF2B5EF4-FFF2-40B4-BE49-F238E27FC236}">
                <a16:creationId xmlns:a16="http://schemas.microsoft.com/office/drawing/2014/main" id="{81A21734-EB9D-621C-A0CD-0464FEAFED86}"/>
              </a:ext>
            </a:extLst>
          </p:cNvPr>
          <p:cNvPicPr>
            <a:picLocks noChangeAspect="1"/>
          </p:cNvPicPr>
          <p:nvPr/>
        </p:nvPicPr>
        <p:blipFill>
          <a:blip r:embed="rId2"/>
          <a:srcRect/>
          <a:stretch/>
        </p:blipFill>
        <p:spPr>
          <a:xfrm>
            <a:off x="816894" y="579473"/>
            <a:ext cx="7510209" cy="4224493"/>
          </a:xfrm>
          <a:prstGeom prst="rect">
            <a:avLst/>
          </a:prstGeom>
        </p:spPr>
      </p:pic>
    </p:spTree>
    <p:extLst>
      <p:ext uri="{BB962C8B-B14F-4D97-AF65-F5344CB8AC3E}">
        <p14:creationId xmlns:p14="http://schemas.microsoft.com/office/powerpoint/2010/main" val="3520037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2559" y="3703975"/>
            <a:ext cx="3253394" cy="2398713"/>
          </a:xfrm>
        </p:spPr>
        <p:txBody>
          <a:bodyPr>
            <a:normAutofit/>
          </a:bodyPr>
          <a:lstStyle/>
          <a:p>
            <a:r>
              <a:rPr lang="it-IT" sz="3500"/>
              <a:t>Sistema di Navigazione Gestuale</a:t>
            </a:r>
          </a:p>
        </p:txBody>
      </p:sp>
      <p:pic>
        <p:nvPicPr>
          <p:cNvPr id="7" name="Immagine 6" descr="Immagine che contiene schermata, testo, Gioco per PC, Composizione digitale&#10;&#10;Il contenuto generato dall'IA potrebbe non essere corretto.">
            <a:extLst>
              <a:ext uri="{FF2B5EF4-FFF2-40B4-BE49-F238E27FC236}">
                <a16:creationId xmlns:a16="http://schemas.microsoft.com/office/drawing/2014/main" id="{7C2174F0-74E7-061F-F2B9-F15236BF6BEB}"/>
              </a:ext>
            </a:extLst>
          </p:cNvPr>
          <p:cNvPicPr>
            <a:picLocks noChangeAspect="1"/>
          </p:cNvPicPr>
          <p:nvPr/>
        </p:nvPicPr>
        <p:blipFill>
          <a:blip r:embed="rId2"/>
          <a:srcRect t="26894" b="11512"/>
          <a:stretch>
            <a:fillRect/>
          </a:stretch>
        </p:blipFill>
        <p:spPr>
          <a:xfrm>
            <a:off x="1" y="10"/>
            <a:ext cx="9143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3" name="Content Placeholder 2"/>
          <p:cNvSpPr>
            <a:spLocks noGrp="1"/>
          </p:cNvSpPr>
          <p:nvPr>
            <p:ph idx="1"/>
          </p:nvPr>
        </p:nvSpPr>
        <p:spPr>
          <a:xfrm>
            <a:off x="4572000" y="3703975"/>
            <a:ext cx="3943350" cy="2398713"/>
          </a:xfrm>
        </p:spPr>
        <p:txBody>
          <a:bodyPr anchor="ctr">
            <a:noAutofit/>
          </a:bodyPr>
          <a:lstStyle/>
          <a:p>
            <a:pPr marL="0" indent="0">
              <a:lnSpc>
                <a:spcPct val="90000"/>
              </a:lnSpc>
              <a:buNone/>
            </a:pPr>
            <a:r>
              <a:rPr lang="it-IT" sz="1700" dirty="0"/>
              <a:t>AndroidXR introduce un innovativo sistema di controllo "</a:t>
            </a:r>
            <a:r>
              <a:rPr lang="it-IT" sz="1700" dirty="0" err="1"/>
              <a:t>Gesture</a:t>
            </a:r>
            <a:r>
              <a:rPr lang="it-IT" sz="1700" dirty="0"/>
              <a:t> </a:t>
            </a:r>
            <a:r>
              <a:rPr lang="it-IT" sz="1700" dirty="0" err="1"/>
              <a:t>Navigation</a:t>
            </a:r>
            <a:r>
              <a:rPr lang="it-IT" sz="1700" dirty="0"/>
              <a:t>":</a:t>
            </a:r>
          </a:p>
          <a:p>
            <a:pPr>
              <a:lnSpc>
                <a:spcPct val="90000"/>
              </a:lnSpc>
            </a:pPr>
            <a:r>
              <a:rPr lang="it-IT" sz="1700" dirty="0"/>
              <a:t>Apparizione di un cerchio in un contenitore a diamante quando si solleva la mano</a:t>
            </a:r>
          </a:p>
          <a:p>
            <a:pPr>
              <a:lnSpc>
                <a:spcPct val="90000"/>
              </a:lnSpc>
            </a:pPr>
            <a:r>
              <a:rPr lang="it-IT" sz="1700" dirty="0"/>
              <a:t>Movimento di "pinch" per far apparire tre pulsanti familiari Android</a:t>
            </a:r>
          </a:p>
          <a:p>
            <a:pPr>
              <a:lnSpc>
                <a:spcPct val="90000"/>
              </a:lnSpc>
            </a:pPr>
            <a:r>
              <a:rPr lang="it-IT" sz="1700" dirty="0"/>
              <a:t>Triangolo per tornare indietro, cerchio per home, quadrato per app recenti</a:t>
            </a:r>
          </a:p>
          <a:p>
            <a:pPr>
              <a:lnSpc>
                <a:spcPct val="90000"/>
              </a:lnSpc>
            </a:pPr>
            <a:r>
              <a:rPr lang="it-IT" sz="1700" dirty="0"/>
              <a:t>Supporto per tracciamento mani e occhi con modalità "Auto </a:t>
            </a:r>
            <a:r>
              <a:rPr lang="it-IT" sz="1700" dirty="0" err="1"/>
              <a:t>Detect</a:t>
            </a:r>
            <a:r>
              <a:rPr lang="it-IT" sz="1700" dirty="0"/>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6854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acqua, luce&#10;&#10;Il contenuto generato dall'IA potrebbe non essere corretto.">
            <a:extLst>
              <a:ext uri="{FF2B5EF4-FFF2-40B4-BE49-F238E27FC236}">
                <a16:creationId xmlns:a16="http://schemas.microsoft.com/office/drawing/2014/main" id="{6B9F7733-761C-F20E-5F97-D8DB27451D7C}"/>
              </a:ext>
            </a:extLst>
          </p:cNvPr>
          <p:cNvPicPr>
            <a:picLocks noChangeAspect="1"/>
          </p:cNvPicPr>
          <p:nvPr/>
        </p:nvPicPr>
        <p:blipFill>
          <a:blip r:embed="rId2"/>
          <a:srcRect l="14594" r="62310"/>
          <a:stretch>
            <a:fillRect/>
          </a:stretch>
        </p:blipFill>
        <p:spPr>
          <a:xfrm>
            <a:off x="5976166" y="10"/>
            <a:ext cx="3167834"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p:cNvSpPr>
            <a:spLocks noGrp="1"/>
          </p:cNvSpPr>
          <p:nvPr>
            <p:ph type="title"/>
          </p:nvPr>
        </p:nvSpPr>
        <p:spPr>
          <a:xfrm>
            <a:off x="852775" y="609600"/>
            <a:ext cx="5123391" cy="1322887"/>
          </a:xfrm>
        </p:spPr>
        <p:txBody>
          <a:bodyPr>
            <a:normAutofit/>
          </a:bodyPr>
          <a:lstStyle/>
          <a:p>
            <a:r>
              <a:rPr lang="it-IT"/>
              <a:t>Sicurezza e Privacy</a:t>
            </a:r>
          </a:p>
        </p:txBody>
      </p:sp>
      <p:sp>
        <p:nvSpPr>
          <p:cNvPr id="3" name="Content Placeholder 2"/>
          <p:cNvSpPr>
            <a:spLocks noGrp="1"/>
          </p:cNvSpPr>
          <p:nvPr>
            <p:ph idx="1"/>
          </p:nvPr>
        </p:nvSpPr>
        <p:spPr>
          <a:xfrm>
            <a:off x="852776" y="2194102"/>
            <a:ext cx="4887162" cy="3908585"/>
          </a:xfrm>
        </p:spPr>
        <p:txBody>
          <a:bodyPr>
            <a:normAutofit/>
          </a:bodyPr>
          <a:lstStyle/>
          <a:p>
            <a:pPr marL="0" indent="0">
              <a:buNone/>
            </a:pPr>
            <a:r>
              <a:rPr lang="it-IT" sz="1700" dirty="0"/>
              <a:t>AndroidXR mantiene gli standard di sicurezza Android nel contesto XR:</a:t>
            </a:r>
          </a:p>
          <a:p>
            <a:r>
              <a:rPr lang="it-IT" sz="1700" dirty="0"/>
              <a:t>Sistema di permessi per accesso alle fotocamere simile agli smartphone Android</a:t>
            </a:r>
          </a:p>
          <a:p>
            <a:r>
              <a:rPr lang="it-IT" sz="1700" dirty="0"/>
              <a:t>Richiesta esplicita di autorizzazione per accesso ai sensori del dispositivo</a:t>
            </a:r>
          </a:p>
          <a:p>
            <a:r>
              <a:rPr lang="it-IT" sz="1700" dirty="0"/>
              <a:t>Avatar virtuali per proteggere la privacy dell'utente invece di immagini reali</a:t>
            </a:r>
          </a:p>
          <a:p>
            <a:r>
              <a:rPr lang="it-IT" sz="1700" dirty="0"/>
              <a:t>Controllo granulare su quali app possono accedere a telecamere e dati spaziali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56495"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5" y="609600"/>
            <a:ext cx="3588597" cy="1330840"/>
          </a:xfrm>
        </p:spPr>
        <p:txBody>
          <a:bodyPr>
            <a:normAutofit/>
          </a:bodyPr>
          <a:lstStyle/>
          <a:p>
            <a:pPr>
              <a:lnSpc>
                <a:spcPct val="90000"/>
              </a:lnSpc>
            </a:pPr>
            <a:r>
              <a:rPr lang="it-IT" sz="3100"/>
              <a:t>Vantaggi per Sviluppatori Mobile</a:t>
            </a:r>
          </a:p>
        </p:txBody>
      </p:sp>
      <p:sp>
        <p:nvSpPr>
          <p:cNvPr id="3" name="Content Placeholder 2"/>
          <p:cNvSpPr>
            <a:spLocks noGrp="1"/>
          </p:cNvSpPr>
          <p:nvPr>
            <p:ph idx="1"/>
          </p:nvPr>
        </p:nvSpPr>
        <p:spPr>
          <a:xfrm>
            <a:off x="814938" y="2194102"/>
            <a:ext cx="3426617" cy="3908585"/>
          </a:xfrm>
        </p:spPr>
        <p:txBody>
          <a:bodyPr>
            <a:normAutofit fontScale="92500" lnSpcReduction="10000"/>
          </a:bodyPr>
          <a:lstStyle/>
          <a:p>
            <a:pPr marL="0" indent="0">
              <a:lnSpc>
                <a:spcPct val="90000"/>
              </a:lnSpc>
              <a:buNone/>
            </a:pPr>
            <a:r>
              <a:rPr lang="it-IT" sz="1800" dirty="0"/>
              <a:t>AndroidXR offre significativi vantaggi per gli sviluppatori Android:</a:t>
            </a:r>
          </a:p>
          <a:p>
            <a:pPr>
              <a:lnSpc>
                <a:spcPct val="90000"/>
              </a:lnSpc>
            </a:pPr>
            <a:r>
              <a:rPr lang="it-IT" sz="1800" b="1" dirty="0"/>
              <a:t>Curva di apprendimento ridotta: </a:t>
            </a:r>
            <a:r>
              <a:rPr lang="it-IT" sz="1800" dirty="0"/>
              <a:t>Utilizzo di API e framework Android familiari</a:t>
            </a:r>
          </a:p>
          <a:p>
            <a:pPr>
              <a:lnSpc>
                <a:spcPct val="90000"/>
              </a:lnSpc>
            </a:pPr>
            <a:r>
              <a:rPr lang="it-IT" sz="1800" b="1" dirty="0"/>
              <a:t>Compatibilità automatica</a:t>
            </a:r>
            <a:r>
              <a:rPr lang="it-IT" sz="1800" dirty="0"/>
              <a:t>: La maggior parte delle app Android funziona senza modifiche</a:t>
            </a:r>
          </a:p>
          <a:p>
            <a:pPr>
              <a:lnSpc>
                <a:spcPct val="90000"/>
              </a:lnSpc>
            </a:pPr>
            <a:r>
              <a:rPr lang="it-IT" sz="1800" b="1" dirty="0"/>
              <a:t>Ecosistema aperto</a:t>
            </a:r>
            <a:r>
              <a:rPr lang="it-IT" sz="1800" dirty="0"/>
              <a:t>: Accesso al Play Store e vasta base utenti Android</a:t>
            </a:r>
          </a:p>
          <a:p>
            <a:pPr>
              <a:lnSpc>
                <a:spcPct val="90000"/>
              </a:lnSpc>
            </a:pPr>
            <a:r>
              <a:rPr lang="it-IT" sz="1800" b="1" dirty="0"/>
              <a:t>Strumenti familiari</a:t>
            </a:r>
            <a:r>
              <a:rPr lang="it-IT" sz="1800" dirty="0"/>
              <a:t>: Android Studio, emulatore e strumenti 3D preferiti</a:t>
            </a:r>
          </a:p>
          <a:p>
            <a:pPr>
              <a:lnSpc>
                <a:spcPct val="90000"/>
              </a:lnSpc>
            </a:pPr>
            <a:r>
              <a:rPr lang="it-IT" sz="1800" b="1" dirty="0"/>
              <a:t>Monetizzazione esistente</a:t>
            </a:r>
            <a:r>
              <a:rPr lang="it-IT" sz="1800" dirty="0"/>
              <a:t>: Modelli di business già consolidati su Android</a:t>
            </a:r>
          </a:p>
        </p:txBody>
      </p:sp>
      <p:pic>
        <p:nvPicPr>
          <p:cNvPr id="5" name="Immagine 4" descr="Immagine che contiene cartone animato, giocattolo&#10;&#10;Il contenuto generato dall'IA potrebbe non essere corretto.">
            <a:extLst>
              <a:ext uri="{FF2B5EF4-FFF2-40B4-BE49-F238E27FC236}">
                <a16:creationId xmlns:a16="http://schemas.microsoft.com/office/drawing/2014/main" id="{44D5D6F7-F536-FACD-47A8-6A6A901B154A}"/>
              </a:ext>
            </a:extLst>
          </p:cNvPr>
          <p:cNvPicPr>
            <a:picLocks noChangeAspect="1"/>
          </p:cNvPicPr>
          <p:nvPr/>
        </p:nvPicPr>
        <p:blipFill>
          <a:blip r:embed="rId2"/>
          <a:stretch>
            <a:fillRect/>
          </a:stretch>
        </p:blipFill>
        <p:spPr>
          <a:xfrm>
            <a:off x="5160457" y="1663488"/>
            <a:ext cx="3553238" cy="355323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6854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Grafico finanziario digitale">
            <a:extLst>
              <a:ext uri="{FF2B5EF4-FFF2-40B4-BE49-F238E27FC236}">
                <a16:creationId xmlns:a16="http://schemas.microsoft.com/office/drawing/2014/main" id="{AA747C45-13E0-2AB4-C655-70E8CB7286B1}"/>
              </a:ext>
            </a:extLst>
          </p:cNvPr>
          <p:cNvPicPr>
            <a:picLocks noChangeAspect="1"/>
          </p:cNvPicPr>
          <p:nvPr/>
        </p:nvPicPr>
        <p:blipFill>
          <a:blip r:embed="rId2"/>
          <a:srcRect l="44652" r="29365"/>
          <a:stretch>
            <a:fillRect/>
          </a:stretch>
        </p:blipFill>
        <p:spPr>
          <a:xfrm>
            <a:off x="5976166" y="10"/>
            <a:ext cx="3167834"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p:cNvSpPr>
            <a:spLocks noGrp="1"/>
          </p:cNvSpPr>
          <p:nvPr>
            <p:ph type="title"/>
          </p:nvPr>
        </p:nvSpPr>
        <p:spPr>
          <a:xfrm>
            <a:off x="852775" y="609600"/>
            <a:ext cx="5123391" cy="1322887"/>
          </a:xfrm>
        </p:spPr>
        <p:txBody>
          <a:bodyPr>
            <a:normAutofit/>
          </a:bodyPr>
          <a:lstStyle/>
          <a:p>
            <a:pPr>
              <a:lnSpc>
                <a:spcPct val="90000"/>
              </a:lnSpc>
            </a:pPr>
            <a:r>
              <a:rPr lang="it-IT"/>
              <a:t>Futuro e Opportunità di Mercato</a:t>
            </a:r>
          </a:p>
        </p:txBody>
      </p:sp>
      <p:sp>
        <p:nvSpPr>
          <p:cNvPr id="3" name="Content Placeholder 2"/>
          <p:cNvSpPr>
            <a:spLocks noGrp="1"/>
          </p:cNvSpPr>
          <p:nvPr>
            <p:ph idx="1"/>
          </p:nvPr>
        </p:nvSpPr>
        <p:spPr>
          <a:xfrm>
            <a:off x="852776" y="2194102"/>
            <a:ext cx="4887162" cy="3908585"/>
          </a:xfrm>
        </p:spPr>
        <p:txBody>
          <a:bodyPr>
            <a:normAutofit/>
          </a:bodyPr>
          <a:lstStyle/>
          <a:p>
            <a:r>
              <a:rPr lang="it-IT" sz="1700" dirty="0"/>
              <a:t>AndroidXR si posiziona, per competere con Apple e Meta, in un mercato XR in rapida crescita. </a:t>
            </a:r>
          </a:p>
          <a:p>
            <a:r>
              <a:rPr lang="it-IT" sz="1700" dirty="0"/>
              <a:t>Con un prezzo previsto significativamente inferiore al Apple Vision Pro (il prezzo di Project </a:t>
            </a:r>
            <a:r>
              <a:rPr lang="it-IT" sz="1700" dirty="0" err="1"/>
              <a:t>Moohan</a:t>
            </a:r>
            <a:r>
              <a:rPr lang="it-IT" sz="1700" dirty="0"/>
              <a:t> viene stimato intorno ai $1000 vs $3500), AndroidXR punta alla diffusione di massa della tecnologia XR. </a:t>
            </a:r>
          </a:p>
          <a:p>
            <a:r>
              <a:rPr lang="it-IT" sz="1700" dirty="0"/>
              <a:t>AndroidXR, basato su standard open ed integrato nell’ecosistema Android esistente, permette agli sviluppatori di trasformare le loro app mobili in esperienze tridimensionali senza rinunciare alle interfacce ed ai flussi di navigazione già familiari.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2559" y="3703975"/>
            <a:ext cx="3253394" cy="2398713"/>
          </a:xfrm>
        </p:spPr>
        <p:txBody>
          <a:bodyPr>
            <a:normAutofit/>
          </a:bodyPr>
          <a:lstStyle/>
          <a:p>
            <a:r>
              <a:rPr lang="it-IT" sz="3500"/>
              <a:t>Introduzione</a:t>
            </a:r>
          </a:p>
        </p:txBody>
      </p:sp>
      <p:pic>
        <p:nvPicPr>
          <p:cNvPr id="21" name="Immagine 20" descr="Immagine che contiene schermata, testo, Carattere, Elementi grafici&#10;&#10;Il contenuto generato dall'IA potrebbe non essere corretto.">
            <a:extLst>
              <a:ext uri="{FF2B5EF4-FFF2-40B4-BE49-F238E27FC236}">
                <a16:creationId xmlns:a16="http://schemas.microsoft.com/office/drawing/2014/main" id="{35708350-C322-F4E1-B269-342348E77734}"/>
              </a:ext>
            </a:extLst>
          </p:cNvPr>
          <p:cNvPicPr>
            <a:picLocks noChangeAspect="1"/>
          </p:cNvPicPr>
          <p:nvPr/>
        </p:nvPicPr>
        <p:blipFill>
          <a:blip r:embed="rId2"/>
          <a:srcRect t="5681" b="13160"/>
          <a:stretch>
            <a:fillRect/>
          </a:stretch>
        </p:blipFill>
        <p:spPr>
          <a:xfrm>
            <a:off x="1" y="10"/>
            <a:ext cx="9143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6" name="Segnaposto contenuto 5">
            <a:extLst>
              <a:ext uri="{FF2B5EF4-FFF2-40B4-BE49-F238E27FC236}">
                <a16:creationId xmlns:a16="http://schemas.microsoft.com/office/drawing/2014/main" id="{359C9816-1F22-ED55-1891-4C2A507C6F8F}"/>
              </a:ext>
            </a:extLst>
          </p:cNvPr>
          <p:cNvSpPr>
            <a:spLocks noGrp="1"/>
          </p:cNvSpPr>
          <p:nvPr>
            <p:ph idx="1"/>
          </p:nvPr>
        </p:nvSpPr>
        <p:spPr>
          <a:xfrm>
            <a:off x="4572000" y="3703975"/>
            <a:ext cx="3943350" cy="2398713"/>
          </a:xfrm>
        </p:spPr>
        <p:txBody>
          <a:bodyPr anchor="ctr">
            <a:normAutofit/>
          </a:bodyPr>
          <a:lstStyle/>
          <a:p>
            <a:pPr lvl="0">
              <a:lnSpc>
                <a:spcPct val="90000"/>
              </a:lnSpc>
            </a:pPr>
            <a:r>
              <a:rPr lang="it-IT" sz="1400" dirty="0"/>
              <a:t>AndroidXR rappresenta il primo sistema operativo Android progettato specificamente per l'era dell'intelligenza artificiale e della realtà estesa. </a:t>
            </a:r>
            <a:endParaRPr lang="en-US" sz="1400" dirty="0"/>
          </a:p>
          <a:p>
            <a:pPr lvl="0">
              <a:lnSpc>
                <a:spcPct val="90000"/>
              </a:lnSpc>
            </a:pPr>
            <a:r>
              <a:rPr lang="it-IT" sz="1400" dirty="0"/>
              <a:t>Sviluppato in collaborazione con Samsung e Qualcomm, questa piattaforma unifica le esperienze di realtà virtuale (VR), aumentata (AR) e mista (MR) in un ecosistema aperto che estende le familiari funzionalità Android ai dispositivi XR.</a:t>
            </a:r>
            <a:endParaRPr lang="en-US" sz="1400" dirty="0"/>
          </a:p>
          <a:p>
            <a:pPr>
              <a:lnSpc>
                <a:spcPct val="90000"/>
              </a:lnSpc>
            </a:pPr>
            <a:endParaRPr lang="it-IT"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2559" y="3703975"/>
            <a:ext cx="3253394" cy="2398713"/>
          </a:xfrm>
        </p:spPr>
        <p:txBody>
          <a:bodyPr>
            <a:normAutofit/>
          </a:bodyPr>
          <a:lstStyle/>
          <a:p>
            <a:r>
              <a:rPr lang="it-IT" sz="3500" dirty="0"/>
              <a:t>Cos'è AndroidXR?</a:t>
            </a:r>
          </a:p>
        </p:txBody>
      </p:sp>
      <p:pic>
        <p:nvPicPr>
          <p:cNvPr id="4" name="Immagine 3">
            <a:extLst>
              <a:ext uri="{FF2B5EF4-FFF2-40B4-BE49-F238E27FC236}">
                <a16:creationId xmlns:a16="http://schemas.microsoft.com/office/drawing/2014/main" id="{4C930C51-4ECF-EADB-C440-745653685100}"/>
              </a:ext>
            </a:extLst>
          </p:cNvPr>
          <p:cNvPicPr>
            <a:picLocks noChangeAspect="1"/>
          </p:cNvPicPr>
          <p:nvPr/>
        </p:nvPicPr>
        <p:blipFill>
          <a:blip r:embed="rId2"/>
          <a:srcRect t="19413" b="19413"/>
          <a:stretch/>
        </p:blipFill>
        <p:spPr>
          <a:xfrm>
            <a:off x="1" y="10"/>
            <a:ext cx="9143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7" name="Segnaposto contenuto 6">
            <a:extLst>
              <a:ext uri="{FF2B5EF4-FFF2-40B4-BE49-F238E27FC236}">
                <a16:creationId xmlns:a16="http://schemas.microsoft.com/office/drawing/2014/main" id="{18B1A492-532E-EFC7-0DE5-4FB087908C18}"/>
              </a:ext>
            </a:extLst>
          </p:cNvPr>
          <p:cNvSpPr>
            <a:spLocks noGrp="1"/>
          </p:cNvSpPr>
          <p:nvPr>
            <p:ph idx="1"/>
          </p:nvPr>
        </p:nvSpPr>
        <p:spPr>
          <a:xfrm>
            <a:off x="4572000" y="3806655"/>
            <a:ext cx="3943350" cy="2398713"/>
          </a:xfrm>
        </p:spPr>
        <p:txBody>
          <a:bodyPr anchor="ctr">
            <a:noAutofit/>
          </a:bodyPr>
          <a:lstStyle/>
          <a:p>
            <a:pPr lvl="0">
              <a:lnSpc>
                <a:spcPct val="90000"/>
              </a:lnSpc>
            </a:pPr>
            <a:r>
              <a:rPr lang="it-IT" sz="1700" dirty="0"/>
              <a:t>AndroidXR è un'estensione della piattaforma Android che permette agli sviluppatori di creare app XR utilizzando framework Android familiari e strumenti open standard come </a:t>
            </a:r>
            <a:r>
              <a:rPr lang="it-IT" sz="1700" dirty="0" err="1"/>
              <a:t>OpenXR</a:t>
            </a:r>
            <a:r>
              <a:rPr lang="it-IT" sz="1700" dirty="0"/>
              <a:t> e </a:t>
            </a:r>
            <a:r>
              <a:rPr lang="it-IT" sz="1700" dirty="0" err="1"/>
              <a:t>WebXR</a:t>
            </a:r>
            <a:r>
              <a:rPr lang="it-IT" sz="1700" dirty="0"/>
              <a:t>. </a:t>
            </a:r>
            <a:endParaRPr lang="en-US" sz="1700" dirty="0"/>
          </a:p>
          <a:p>
            <a:pPr lvl="0">
              <a:lnSpc>
                <a:spcPct val="90000"/>
              </a:lnSpc>
            </a:pPr>
            <a:r>
              <a:rPr lang="it-IT" sz="1700" dirty="0"/>
              <a:t>Il sistema supporta due tipologie principali di dispositivi: visori immersivi per esperienze VR complete e occhiali intelligenti per interazioni AR nel mondo reale.</a:t>
            </a:r>
            <a:endParaRPr lang="en-US" sz="1700" dirty="0"/>
          </a:p>
          <a:p>
            <a:pPr>
              <a:lnSpc>
                <a:spcPct val="90000"/>
              </a:lnSpc>
            </a:pPr>
            <a:endParaRPr lang="it-IT"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2559" y="3703975"/>
            <a:ext cx="3253394" cy="2398713"/>
          </a:xfrm>
        </p:spPr>
        <p:txBody>
          <a:bodyPr>
            <a:normAutofit/>
          </a:bodyPr>
          <a:lstStyle/>
          <a:p>
            <a:r>
              <a:rPr lang="it-IT" sz="3500"/>
              <a:t>Architettura e Compatibilità Mobile</a:t>
            </a:r>
          </a:p>
        </p:txBody>
      </p:sp>
      <p:pic>
        <p:nvPicPr>
          <p:cNvPr id="4" name="Immagine 3">
            <a:extLst>
              <a:ext uri="{FF2B5EF4-FFF2-40B4-BE49-F238E27FC236}">
                <a16:creationId xmlns:a16="http://schemas.microsoft.com/office/drawing/2014/main" id="{CAEE1E9E-9CC8-B17D-9E84-CF51EABA5506}"/>
              </a:ext>
            </a:extLst>
          </p:cNvPr>
          <p:cNvPicPr>
            <a:picLocks noChangeAspect="1"/>
          </p:cNvPicPr>
          <p:nvPr/>
        </p:nvPicPr>
        <p:blipFill>
          <a:blip r:embed="rId2"/>
          <a:srcRect t="19340" b="19340"/>
          <a:stretch/>
        </p:blipFill>
        <p:spPr>
          <a:xfrm>
            <a:off x="1" y="10"/>
            <a:ext cx="9143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graphicFrame>
        <p:nvGraphicFramePr>
          <p:cNvPr id="19" name="Content Placeholder 2">
            <a:extLst>
              <a:ext uri="{FF2B5EF4-FFF2-40B4-BE49-F238E27FC236}">
                <a16:creationId xmlns:a16="http://schemas.microsoft.com/office/drawing/2014/main" id="{EF2BEAEA-07B8-D128-36D7-253D8693F676}"/>
              </a:ext>
            </a:extLst>
          </p:cNvPr>
          <p:cNvGraphicFramePr>
            <a:graphicFrameLocks noGrp="1"/>
          </p:cNvGraphicFramePr>
          <p:nvPr>
            <p:ph idx="1"/>
            <p:extLst>
              <p:ext uri="{D42A27DB-BD31-4B8C-83A1-F6EECF244321}">
                <p14:modId xmlns:p14="http://schemas.microsoft.com/office/powerpoint/2010/main" val="686905363"/>
              </p:ext>
            </p:extLst>
          </p:nvPr>
        </p:nvGraphicFramePr>
        <p:xfrm>
          <a:off x="4572000" y="3428999"/>
          <a:ext cx="3943350" cy="2398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B74BAD7-F0FC-4719-A31F-1ABDB621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561161"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5" y="422873"/>
            <a:ext cx="5127695" cy="1322888"/>
          </a:xfrm>
        </p:spPr>
        <p:txBody>
          <a:bodyPr>
            <a:normAutofit/>
          </a:bodyPr>
          <a:lstStyle/>
          <a:p>
            <a:pPr>
              <a:lnSpc>
                <a:spcPct val="90000"/>
              </a:lnSpc>
            </a:pPr>
            <a:r>
              <a:rPr lang="it-IT" dirty="0"/>
              <a:t>Modalità Home Space e Full Space</a:t>
            </a:r>
          </a:p>
        </p:txBody>
      </p:sp>
      <p:sp>
        <p:nvSpPr>
          <p:cNvPr id="3" name="Content Placeholder 2"/>
          <p:cNvSpPr>
            <a:spLocks noGrp="1"/>
          </p:cNvSpPr>
          <p:nvPr>
            <p:ph idx="1"/>
          </p:nvPr>
        </p:nvSpPr>
        <p:spPr>
          <a:xfrm>
            <a:off x="706471" y="1917301"/>
            <a:ext cx="4825354" cy="4687769"/>
          </a:xfrm>
        </p:spPr>
        <p:txBody>
          <a:bodyPr>
            <a:noAutofit/>
          </a:bodyPr>
          <a:lstStyle/>
          <a:p>
            <a:pPr marL="0" indent="0">
              <a:lnSpc>
                <a:spcPct val="90000"/>
              </a:lnSpc>
              <a:buNone/>
            </a:pPr>
            <a:r>
              <a:rPr lang="it-IT" sz="1700" dirty="0"/>
              <a:t>AndroidXR offre due modalità operative distinte:</a:t>
            </a:r>
          </a:p>
          <a:p>
            <a:pPr marL="0" indent="0">
              <a:lnSpc>
                <a:spcPct val="90000"/>
              </a:lnSpc>
              <a:buNone/>
            </a:pPr>
            <a:endParaRPr lang="it-IT" sz="1700" dirty="0"/>
          </a:p>
          <a:p>
            <a:pPr marL="0" indent="0">
              <a:lnSpc>
                <a:spcPct val="90000"/>
              </a:lnSpc>
              <a:buNone/>
            </a:pPr>
            <a:r>
              <a:rPr lang="it-IT" sz="1700" b="1" dirty="0"/>
              <a:t>Home Space:</a:t>
            </a:r>
          </a:p>
          <a:p>
            <a:pPr>
              <a:lnSpc>
                <a:spcPct val="90000"/>
              </a:lnSpc>
            </a:pPr>
            <a:r>
              <a:rPr lang="it-IT" sz="1700" dirty="0"/>
              <a:t>Multitasking con più app che funzionano affiancate</a:t>
            </a:r>
          </a:p>
          <a:p>
            <a:pPr>
              <a:lnSpc>
                <a:spcPct val="90000"/>
              </a:lnSpc>
            </a:pPr>
            <a:r>
              <a:rPr lang="it-IT" sz="1700" dirty="0"/>
              <a:t>Dimensione predefinita: 1024dp x 720dp</a:t>
            </a:r>
          </a:p>
          <a:p>
            <a:pPr>
              <a:lnSpc>
                <a:spcPct val="90000"/>
              </a:lnSpc>
            </a:pPr>
            <a:r>
              <a:rPr lang="it-IT" sz="1700" dirty="0"/>
              <a:t>App lanciate a 1.75 metri dall'utente</a:t>
            </a:r>
          </a:p>
          <a:p>
            <a:pPr>
              <a:lnSpc>
                <a:spcPct val="90000"/>
              </a:lnSpc>
            </a:pPr>
            <a:r>
              <a:rPr lang="it-IT" sz="1700" dirty="0"/>
              <a:t>Compatibile con qualsiasi app Android mobile o per schermi grandi</a:t>
            </a:r>
          </a:p>
          <a:p>
            <a:pPr>
              <a:lnSpc>
                <a:spcPct val="90000"/>
              </a:lnSpc>
            </a:pPr>
            <a:endParaRPr lang="it-IT" sz="1700" dirty="0"/>
          </a:p>
          <a:p>
            <a:pPr marL="0" indent="0">
              <a:lnSpc>
                <a:spcPct val="90000"/>
              </a:lnSpc>
              <a:buNone/>
            </a:pPr>
            <a:r>
              <a:rPr lang="it-IT" sz="1700" b="1" dirty="0"/>
              <a:t>Full Space:</a:t>
            </a:r>
          </a:p>
          <a:p>
            <a:pPr>
              <a:lnSpc>
                <a:spcPct val="90000"/>
              </a:lnSpc>
            </a:pPr>
            <a:r>
              <a:rPr lang="it-IT" sz="1700" dirty="0"/>
              <a:t>Un app alla volta con accesso completo alle capacità immersive</a:t>
            </a:r>
          </a:p>
          <a:p>
            <a:pPr>
              <a:lnSpc>
                <a:spcPct val="90000"/>
              </a:lnSpc>
            </a:pPr>
            <a:r>
              <a:rPr lang="it-IT" sz="1700" dirty="0"/>
              <a:t>Supporto per pannelli spaziali, modelli 3D e ambienti spaziali</a:t>
            </a:r>
          </a:p>
          <a:p>
            <a:pPr>
              <a:lnSpc>
                <a:spcPct val="90000"/>
              </a:lnSpc>
            </a:pPr>
            <a:r>
              <a:rPr lang="it-IT" sz="1700" dirty="0"/>
              <a:t>Capacità di riproduzione video stereoscopici spaziali</a:t>
            </a:r>
          </a:p>
        </p:txBody>
      </p:sp>
      <p:pic>
        <p:nvPicPr>
          <p:cNvPr id="5" name="Immagine 4" descr="Immagine che contiene testo, schermata, design&#10;&#10;Il contenuto generato dall'IA potrebbe non essere corretto.">
            <a:extLst>
              <a:ext uri="{FF2B5EF4-FFF2-40B4-BE49-F238E27FC236}">
                <a16:creationId xmlns:a16="http://schemas.microsoft.com/office/drawing/2014/main" id="{7AE36EA2-EAFC-AE15-9BBB-EE63256ED629}"/>
              </a:ext>
            </a:extLst>
          </p:cNvPr>
          <p:cNvPicPr>
            <a:picLocks noChangeAspect="1"/>
          </p:cNvPicPr>
          <p:nvPr/>
        </p:nvPicPr>
        <p:blipFill>
          <a:blip r:embed="rId2"/>
          <a:stretch>
            <a:fillRect/>
          </a:stretch>
        </p:blipFill>
        <p:spPr>
          <a:xfrm>
            <a:off x="6391478" y="971615"/>
            <a:ext cx="2752522" cy="1548293"/>
          </a:xfrm>
          <a:prstGeom prst="rect">
            <a:avLst/>
          </a:prstGeom>
        </p:spPr>
      </p:pic>
      <p:pic>
        <p:nvPicPr>
          <p:cNvPr id="6" name="Immagine 5" descr="Immagine che contiene testo, multimediale, media, Visualizzatore&#10;&#10;Il contenuto generato dall'IA potrebbe non essere corretto.">
            <a:extLst>
              <a:ext uri="{FF2B5EF4-FFF2-40B4-BE49-F238E27FC236}">
                <a16:creationId xmlns:a16="http://schemas.microsoft.com/office/drawing/2014/main" id="{57001B6A-1B07-1ACE-FA19-372B6FA50528}"/>
              </a:ext>
            </a:extLst>
          </p:cNvPr>
          <p:cNvPicPr>
            <a:picLocks noChangeAspect="1"/>
          </p:cNvPicPr>
          <p:nvPr/>
        </p:nvPicPr>
        <p:blipFill>
          <a:blip r:embed="rId3"/>
          <a:stretch>
            <a:fillRect/>
          </a:stretch>
        </p:blipFill>
        <p:spPr>
          <a:xfrm>
            <a:off x="6391477" y="2789800"/>
            <a:ext cx="2752523" cy="1548293"/>
          </a:xfrm>
          <a:prstGeom prst="rect">
            <a:avLst/>
          </a:prstGeom>
        </p:spPr>
      </p:pic>
      <p:pic>
        <p:nvPicPr>
          <p:cNvPr id="8" name="Immagine 7" descr="Immagine che contiene vestiti, persona, interno, Viso umano&#10;&#10;Il contenuto generato dall'IA potrebbe non essere corretto.">
            <a:extLst>
              <a:ext uri="{FF2B5EF4-FFF2-40B4-BE49-F238E27FC236}">
                <a16:creationId xmlns:a16="http://schemas.microsoft.com/office/drawing/2014/main" id="{06ADEA8B-9EF6-B8BC-3032-483147387F5C}"/>
              </a:ext>
            </a:extLst>
          </p:cNvPr>
          <p:cNvPicPr>
            <a:picLocks noChangeAspect="1"/>
          </p:cNvPicPr>
          <p:nvPr/>
        </p:nvPicPr>
        <p:blipFill>
          <a:blip r:embed="rId4"/>
          <a:stretch>
            <a:fillRect/>
          </a:stretch>
        </p:blipFill>
        <p:spPr>
          <a:xfrm>
            <a:off x="6391478" y="4611837"/>
            <a:ext cx="2752522" cy="154829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DB74BAD7-F0FC-4719-A31F-1ABDB621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561161"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5" y="609599"/>
            <a:ext cx="4947341" cy="1322888"/>
          </a:xfrm>
        </p:spPr>
        <p:txBody>
          <a:bodyPr vert="horz" lIns="91440" tIns="45720" rIns="91440" bIns="45720" rtlCol="0">
            <a:normAutofit/>
          </a:bodyPr>
          <a:lstStyle/>
          <a:p>
            <a:pPr defTabSz="914400">
              <a:lnSpc>
                <a:spcPct val="90000"/>
              </a:lnSpc>
            </a:pPr>
            <a:r>
              <a:rPr lang="en-US" kern="1200">
                <a:latin typeface="+mj-lt"/>
                <a:ea typeface="+mj-ea"/>
                <a:cs typeface="+mj-cs"/>
              </a:rPr>
              <a:t>Strumenti di Sviluppo</a:t>
            </a:r>
          </a:p>
        </p:txBody>
      </p:sp>
      <p:pic>
        <p:nvPicPr>
          <p:cNvPr id="17" name="Immagine 16" descr="Immagine che contiene cubo, design&#10;&#10;Il contenuto generato dall'IA potrebbe non essere corretto.">
            <a:extLst>
              <a:ext uri="{FF2B5EF4-FFF2-40B4-BE49-F238E27FC236}">
                <a16:creationId xmlns:a16="http://schemas.microsoft.com/office/drawing/2014/main" id="{48772816-FD72-466A-109B-0A248F35A1CE}"/>
              </a:ext>
            </a:extLst>
          </p:cNvPr>
          <p:cNvPicPr>
            <a:picLocks noChangeAspect="1"/>
          </p:cNvPicPr>
          <p:nvPr/>
        </p:nvPicPr>
        <p:blipFill>
          <a:blip r:embed="rId2"/>
          <a:stretch>
            <a:fillRect/>
          </a:stretch>
        </p:blipFill>
        <p:spPr>
          <a:xfrm>
            <a:off x="7100850" y="609599"/>
            <a:ext cx="1094732" cy="1183495"/>
          </a:xfrm>
          <a:prstGeom prst="rect">
            <a:avLst/>
          </a:prstGeom>
        </p:spPr>
      </p:pic>
      <p:sp>
        <p:nvSpPr>
          <p:cNvPr id="14" name="Segnaposto contenuto 13">
            <a:extLst>
              <a:ext uri="{FF2B5EF4-FFF2-40B4-BE49-F238E27FC236}">
                <a16:creationId xmlns:a16="http://schemas.microsoft.com/office/drawing/2014/main" id="{02728BF5-C6B5-B037-D772-01A08ABBF7D6}"/>
              </a:ext>
            </a:extLst>
          </p:cNvPr>
          <p:cNvSpPr>
            <a:spLocks noGrp="1"/>
          </p:cNvSpPr>
          <p:nvPr>
            <p:ph idx="1"/>
          </p:nvPr>
        </p:nvSpPr>
        <p:spPr>
          <a:xfrm>
            <a:off x="852775" y="2194101"/>
            <a:ext cx="4825354" cy="3908585"/>
          </a:xfrm>
        </p:spPr>
        <p:txBody>
          <a:bodyPr>
            <a:normAutofit/>
          </a:bodyPr>
          <a:lstStyle/>
          <a:p>
            <a:pPr marL="0" lvl="0" indent="0">
              <a:buNone/>
            </a:pPr>
            <a:r>
              <a:rPr lang="it-IT" sz="1700" dirty="0"/>
              <a:t>AndroidXR supporta quattro framework principali di sviluppo:</a:t>
            </a:r>
          </a:p>
          <a:p>
            <a:pPr marL="0" lvl="0" indent="0">
              <a:buNone/>
            </a:pPr>
            <a:endParaRPr lang="en-US" sz="1700" dirty="0"/>
          </a:p>
          <a:p>
            <a:pPr lvl="0"/>
            <a:r>
              <a:rPr lang="it-IT" sz="1700" b="1" dirty="0" err="1"/>
              <a:t>Jetpack</a:t>
            </a:r>
            <a:r>
              <a:rPr lang="it-IT" sz="1700" b="1" dirty="0"/>
              <a:t> XR SDK</a:t>
            </a:r>
            <a:r>
              <a:rPr lang="it-IT" sz="1700" dirty="0"/>
              <a:t>: Per sviluppatori familiari con </a:t>
            </a:r>
            <a:r>
              <a:rPr lang="it-IT" sz="1700" dirty="0" err="1"/>
              <a:t>Jetpack</a:t>
            </a:r>
            <a:r>
              <a:rPr lang="it-IT" sz="1700" dirty="0"/>
              <a:t>, utilizzando </a:t>
            </a:r>
            <a:r>
              <a:rPr lang="it-IT" sz="1700" dirty="0" err="1"/>
              <a:t>Kotlin</a:t>
            </a:r>
            <a:r>
              <a:rPr lang="it-IT" sz="1700" dirty="0"/>
              <a:t> e Compose</a:t>
            </a:r>
            <a:endParaRPr lang="en-US" sz="1700" dirty="0"/>
          </a:p>
          <a:p>
            <a:pPr lvl="0"/>
            <a:r>
              <a:rPr lang="it-IT" sz="1700" b="1" dirty="0" err="1"/>
              <a:t>Unity</a:t>
            </a:r>
            <a:r>
              <a:rPr lang="it-IT" sz="1700" dirty="0"/>
              <a:t>: Motore 3D real-time con supporto </a:t>
            </a:r>
            <a:r>
              <a:rPr lang="it-IT" sz="1700" dirty="0" err="1"/>
              <a:t>OpenXR</a:t>
            </a:r>
            <a:r>
              <a:rPr lang="it-IT" sz="1700" dirty="0"/>
              <a:t> native</a:t>
            </a:r>
            <a:endParaRPr lang="en-US" sz="1700" dirty="0"/>
          </a:p>
          <a:p>
            <a:pPr lvl="0"/>
            <a:r>
              <a:rPr lang="it-IT" sz="1700" b="1" dirty="0" err="1"/>
              <a:t>OpenXR</a:t>
            </a:r>
            <a:r>
              <a:rPr lang="it-IT" sz="1700" dirty="0"/>
              <a:t>: Standard aperto royalty-free per sviluppo cross-</a:t>
            </a:r>
            <a:r>
              <a:rPr lang="it-IT" sz="1700" dirty="0" err="1"/>
              <a:t>platform</a:t>
            </a:r>
            <a:endParaRPr lang="en-US" sz="1700" dirty="0"/>
          </a:p>
          <a:p>
            <a:pPr lvl="0"/>
            <a:r>
              <a:rPr lang="it-IT" sz="1700" b="1" dirty="0" err="1"/>
              <a:t>WebXR</a:t>
            </a:r>
            <a:r>
              <a:rPr lang="it-IT" sz="1700" dirty="0"/>
              <a:t>: Tecnologie web per esperienze XR direttamente nel browser</a:t>
            </a:r>
            <a:endParaRPr lang="en-US" sz="1700" dirty="0"/>
          </a:p>
          <a:p>
            <a:endParaRPr lang="it-IT" sz="1700" dirty="0"/>
          </a:p>
        </p:txBody>
      </p:sp>
      <p:pic>
        <p:nvPicPr>
          <p:cNvPr id="29" name="Immagine 28" descr="Immagine che contiene Carminio, cuore, rosso, Elementi grafici&#10;&#10;Il contenuto generato dall'IA potrebbe non essere corretto.">
            <a:extLst>
              <a:ext uri="{FF2B5EF4-FFF2-40B4-BE49-F238E27FC236}">
                <a16:creationId xmlns:a16="http://schemas.microsoft.com/office/drawing/2014/main" id="{0C132AEB-7C5F-2DD8-7218-2F79F34F56FF}"/>
              </a:ext>
            </a:extLst>
          </p:cNvPr>
          <p:cNvPicPr>
            <a:picLocks noChangeAspect="1"/>
          </p:cNvPicPr>
          <p:nvPr/>
        </p:nvPicPr>
        <p:blipFill>
          <a:blip r:embed="rId3"/>
          <a:stretch>
            <a:fillRect/>
          </a:stretch>
        </p:blipFill>
        <p:spPr>
          <a:xfrm>
            <a:off x="6670776" y="4998179"/>
            <a:ext cx="1954881" cy="1104507"/>
          </a:xfrm>
          <a:prstGeom prst="rect">
            <a:avLst/>
          </a:prstGeom>
        </p:spPr>
      </p:pic>
      <p:pic>
        <p:nvPicPr>
          <p:cNvPr id="24" name="Elemento grafico 23">
            <a:extLst>
              <a:ext uri="{FF2B5EF4-FFF2-40B4-BE49-F238E27FC236}">
                <a16:creationId xmlns:a16="http://schemas.microsoft.com/office/drawing/2014/main" id="{94CC1EAD-1A37-CDA2-1251-9D0319689E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70776" y="2326621"/>
            <a:ext cx="1954881" cy="719396"/>
          </a:xfrm>
          <a:prstGeom prst="rect">
            <a:avLst/>
          </a:prstGeom>
        </p:spPr>
      </p:pic>
      <p:pic>
        <p:nvPicPr>
          <p:cNvPr id="26" name="Immagine 25" descr="Immagine che contiene Elementi grafici, Carattere, grafica, logo&#10;&#10;Il contenuto generato dall'IA potrebbe non essere corretto.">
            <a:extLst>
              <a:ext uri="{FF2B5EF4-FFF2-40B4-BE49-F238E27FC236}">
                <a16:creationId xmlns:a16="http://schemas.microsoft.com/office/drawing/2014/main" id="{D6C090E9-C57F-396C-7B8E-F6F707603448}"/>
              </a:ext>
            </a:extLst>
          </p:cNvPr>
          <p:cNvPicPr>
            <a:picLocks noChangeAspect="1"/>
          </p:cNvPicPr>
          <p:nvPr/>
        </p:nvPicPr>
        <p:blipFill>
          <a:blip r:embed="rId6"/>
          <a:stretch>
            <a:fillRect/>
          </a:stretch>
        </p:blipFill>
        <p:spPr>
          <a:xfrm>
            <a:off x="6653195" y="3782711"/>
            <a:ext cx="1954881" cy="69817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56495"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5" y="609600"/>
            <a:ext cx="3588597" cy="1330840"/>
          </a:xfrm>
        </p:spPr>
        <p:txBody>
          <a:bodyPr>
            <a:normAutofit/>
          </a:bodyPr>
          <a:lstStyle/>
          <a:p>
            <a:pPr>
              <a:lnSpc>
                <a:spcPct val="90000"/>
              </a:lnSpc>
            </a:pPr>
            <a:r>
              <a:rPr lang="it-IT"/>
              <a:t>Integrazione con Gemini AI</a:t>
            </a:r>
          </a:p>
        </p:txBody>
      </p:sp>
      <p:sp>
        <p:nvSpPr>
          <p:cNvPr id="3" name="Content Placeholder 2"/>
          <p:cNvSpPr>
            <a:spLocks noGrp="1"/>
          </p:cNvSpPr>
          <p:nvPr>
            <p:ph idx="1"/>
          </p:nvPr>
        </p:nvSpPr>
        <p:spPr>
          <a:xfrm>
            <a:off x="852775" y="2194102"/>
            <a:ext cx="3328527" cy="3908585"/>
          </a:xfrm>
        </p:spPr>
        <p:txBody>
          <a:bodyPr>
            <a:normAutofit/>
          </a:bodyPr>
          <a:lstStyle/>
          <a:p>
            <a:pPr marL="0" indent="0">
              <a:lnSpc>
                <a:spcPct val="90000"/>
              </a:lnSpc>
              <a:buNone/>
            </a:pPr>
            <a:r>
              <a:rPr lang="it-IT" sz="1700" dirty="0"/>
              <a:t>L'integrazione con Gemini rappresenta una caratteristica distintiva di AndroidXR. L'assistente AI comprende il contesto visivo dell'utente e può agire per suo conto, offrendo:</a:t>
            </a:r>
          </a:p>
          <a:p>
            <a:pPr>
              <a:lnSpc>
                <a:spcPct val="90000"/>
              </a:lnSpc>
            </a:pPr>
            <a:r>
              <a:rPr lang="it-IT" sz="1700" dirty="0"/>
              <a:t>Assistenza hands-free basata sull'ambiente circostante</a:t>
            </a:r>
          </a:p>
          <a:p>
            <a:pPr>
              <a:lnSpc>
                <a:spcPct val="90000"/>
              </a:lnSpc>
            </a:pPr>
            <a:r>
              <a:rPr lang="it-IT" sz="1700" dirty="0"/>
              <a:t>Comprensione di ciò che l'utente vede e sente</a:t>
            </a:r>
          </a:p>
          <a:p>
            <a:pPr>
              <a:lnSpc>
                <a:spcPct val="90000"/>
              </a:lnSpc>
            </a:pPr>
            <a:r>
              <a:rPr lang="it-IT" sz="1700" dirty="0"/>
              <a:t>Traduzione in tempo reale e sintesi di messaggi</a:t>
            </a:r>
          </a:p>
          <a:p>
            <a:pPr>
              <a:lnSpc>
                <a:spcPct val="90000"/>
              </a:lnSpc>
            </a:pPr>
            <a:r>
              <a:rPr lang="it-IT" sz="1700" dirty="0"/>
              <a:t>Navigazione AR con indicazioni proiettate nel campo visivo</a:t>
            </a:r>
          </a:p>
        </p:txBody>
      </p:sp>
      <p:pic>
        <p:nvPicPr>
          <p:cNvPr id="5" name="Immagine 4" descr="Immagine che contiene Elementi grafici, Carattere, logo, grafica&#10;&#10;Il contenuto generato dall'IA potrebbe non essere corretto.">
            <a:extLst>
              <a:ext uri="{FF2B5EF4-FFF2-40B4-BE49-F238E27FC236}">
                <a16:creationId xmlns:a16="http://schemas.microsoft.com/office/drawing/2014/main" id="{B06B8222-5691-0922-23D7-B684A00FEA04}"/>
              </a:ext>
            </a:extLst>
          </p:cNvPr>
          <p:cNvPicPr>
            <a:picLocks noChangeAspect="1"/>
          </p:cNvPicPr>
          <p:nvPr/>
        </p:nvPicPr>
        <p:blipFill>
          <a:blip r:embed="rId2"/>
          <a:stretch>
            <a:fillRect/>
          </a:stretch>
        </p:blipFill>
        <p:spPr>
          <a:xfrm>
            <a:off x="5160457" y="2334162"/>
            <a:ext cx="3553238" cy="22118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4">
            <a:extLst>
              <a:ext uri="{FF2B5EF4-FFF2-40B4-BE49-F238E27FC236}">
                <a16:creationId xmlns:a16="http://schemas.microsoft.com/office/drawing/2014/main" id="{8C4161AE-11A2-4436-A7FB-443345865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6">
            <a:extLst>
              <a:ext uri="{FF2B5EF4-FFF2-40B4-BE49-F238E27FC236}">
                <a16:creationId xmlns:a16="http://schemas.microsoft.com/office/drawing/2014/main" id="{178229D1-C16F-4EBF-AA2C-B7ECDCC851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2777" y="609600"/>
            <a:ext cx="4987728" cy="1330518"/>
          </a:xfrm>
        </p:spPr>
        <p:txBody>
          <a:bodyPr>
            <a:normAutofit/>
          </a:bodyPr>
          <a:lstStyle/>
          <a:p>
            <a:pPr>
              <a:lnSpc>
                <a:spcPct val="90000"/>
              </a:lnSpc>
            </a:pPr>
            <a:r>
              <a:rPr lang="it-IT"/>
              <a:t>Esempi Pratici di Applicazione</a:t>
            </a:r>
          </a:p>
        </p:txBody>
      </p:sp>
      <p:pic>
        <p:nvPicPr>
          <p:cNvPr id="5" name="Immagine 4" descr="Immagine che contiene testo, aria aperta, strada, terreno&#10;&#10;Il contenuto generato dall'IA potrebbe non essere corretto.">
            <a:extLst>
              <a:ext uri="{FF2B5EF4-FFF2-40B4-BE49-F238E27FC236}">
                <a16:creationId xmlns:a16="http://schemas.microsoft.com/office/drawing/2014/main" id="{092320FC-DBC1-F3F8-B41B-055F6719DC33}"/>
              </a:ext>
            </a:extLst>
          </p:cNvPr>
          <p:cNvPicPr>
            <a:picLocks noChangeAspect="1"/>
          </p:cNvPicPr>
          <p:nvPr/>
        </p:nvPicPr>
        <p:blipFill>
          <a:blip r:embed="rId2"/>
          <a:srcRect l="2023" r="7913" b="1"/>
          <a:stretch>
            <a:fillRect/>
          </a:stretch>
        </p:blipFill>
        <p:spPr>
          <a:xfrm>
            <a:off x="6457950" y="10"/>
            <a:ext cx="2686050" cy="1677587"/>
          </a:xfrm>
          <a:custGeom>
            <a:avLst/>
            <a:gdLst/>
            <a:ahLst/>
            <a:cxnLst/>
            <a:rect l="l" t="t" r="r" b="b"/>
            <a:pathLst>
              <a:path w="3581400" h="1677597">
                <a:moveTo>
                  <a:pt x="161395" y="0"/>
                </a:moveTo>
                <a:lnTo>
                  <a:pt x="3581400" y="0"/>
                </a:lnTo>
                <a:lnTo>
                  <a:pt x="3581400" y="1677597"/>
                </a:lnTo>
                <a:lnTo>
                  <a:pt x="16028" y="1677597"/>
                </a:lnTo>
                <a:lnTo>
                  <a:pt x="14520" y="1674742"/>
                </a:lnTo>
                <a:cubicBezTo>
                  <a:pt x="19077" y="1661158"/>
                  <a:pt x="13236" y="1655969"/>
                  <a:pt x="11870" y="1634532"/>
                </a:cubicBezTo>
                <a:cubicBezTo>
                  <a:pt x="15960" y="1627315"/>
                  <a:pt x="14857" y="1619871"/>
                  <a:pt x="12123" y="1611974"/>
                </a:cubicBezTo>
                <a:cubicBezTo>
                  <a:pt x="14601" y="1592532"/>
                  <a:pt x="11088" y="1572641"/>
                  <a:pt x="10881" y="1549670"/>
                </a:cubicBezTo>
                <a:lnTo>
                  <a:pt x="1421" y="1487568"/>
                </a:lnTo>
                <a:lnTo>
                  <a:pt x="2231" y="1428268"/>
                </a:lnTo>
                <a:cubicBezTo>
                  <a:pt x="3846" y="1420887"/>
                  <a:pt x="5650" y="1413843"/>
                  <a:pt x="7559" y="1407245"/>
                </a:cubicBezTo>
                <a:cubicBezTo>
                  <a:pt x="2335" y="1397680"/>
                  <a:pt x="12971" y="1375400"/>
                  <a:pt x="1223" y="1371658"/>
                </a:cubicBezTo>
                <a:cubicBezTo>
                  <a:pt x="3461" y="1362565"/>
                  <a:pt x="8956" y="1359484"/>
                  <a:pt x="1070" y="1358381"/>
                </a:cubicBezTo>
                <a:cubicBezTo>
                  <a:pt x="1593" y="1355266"/>
                  <a:pt x="1218" y="1352935"/>
                  <a:pt x="412" y="1350955"/>
                </a:cubicBezTo>
                <a:lnTo>
                  <a:pt x="0" y="1350276"/>
                </a:lnTo>
                <a:lnTo>
                  <a:pt x="5162" y="1330155"/>
                </a:lnTo>
                <a:lnTo>
                  <a:pt x="4981" y="1326976"/>
                </a:lnTo>
                <a:lnTo>
                  <a:pt x="9454" y="1314508"/>
                </a:lnTo>
                <a:lnTo>
                  <a:pt x="17855" y="1287115"/>
                </a:lnTo>
                <a:cubicBezTo>
                  <a:pt x="19212" y="1284856"/>
                  <a:pt x="26250" y="1256761"/>
                  <a:pt x="28140" y="1255674"/>
                </a:cubicBezTo>
                <a:cubicBezTo>
                  <a:pt x="23472" y="1220662"/>
                  <a:pt x="37878" y="1249642"/>
                  <a:pt x="40706" y="1216246"/>
                </a:cubicBezTo>
                <a:cubicBezTo>
                  <a:pt x="29115" y="1194325"/>
                  <a:pt x="44888" y="1197089"/>
                  <a:pt x="48102" y="1147300"/>
                </a:cubicBezTo>
                <a:cubicBezTo>
                  <a:pt x="54707" y="1121708"/>
                  <a:pt x="50727" y="1107942"/>
                  <a:pt x="63890" y="1070753"/>
                </a:cubicBezTo>
                <a:cubicBezTo>
                  <a:pt x="68816" y="1034410"/>
                  <a:pt x="75171" y="958324"/>
                  <a:pt x="77661" y="929239"/>
                </a:cubicBezTo>
                <a:cubicBezTo>
                  <a:pt x="69046" y="901681"/>
                  <a:pt x="78084" y="919168"/>
                  <a:pt x="78834" y="896242"/>
                </a:cubicBezTo>
                <a:cubicBezTo>
                  <a:pt x="88537" y="908295"/>
                  <a:pt x="76451" y="866480"/>
                  <a:pt x="88448" y="872205"/>
                </a:cubicBezTo>
                <a:cubicBezTo>
                  <a:pt x="88206" y="867852"/>
                  <a:pt x="87591" y="863453"/>
                  <a:pt x="86885" y="858997"/>
                </a:cubicBezTo>
                <a:cubicBezTo>
                  <a:pt x="86765" y="858219"/>
                  <a:pt x="86642" y="857442"/>
                  <a:pt x="86522" y="856664"/>
                </a:cubicBezTo>
                <a:lnTo>
                  <a:pt x="87113" y="848522"/>
                </a:lnTo>
                <a:lnTo>
                  <a:pt x="84722" y="844735"/>
                </a:lnTo>
                <a:lnTo>
                  <a:pt x="83780" y="831413"/>
                </a:lnTo>
                <a:cubicBezTo>
                  <a:pt x="83822" y="826652"/>
                  <a:pt x="84330" y="821802"/>
                  <a:pt x="85585" y="816845"/>
                </a:cubicBezTo>
                <a:cubicBezTo>
                  <a:pt x="94144" y="803184"/>
                  <a:pt x="85848" y="765821"/>
                  <a:pt x="97019" y="749378"/>
                </a:cubicBezTo>
                <a:cubicBezTo>
                  <a:pt x="100233" y="742498"/>
                  <a:pt x="104715" y="716106"/>
                  <a:pt x="102234" y="708014"/>
                </a:cubicBezTo>
                <a:cubicBezTo>
                  <a:pt x="102481" y="701872"/>
                  <a:pt x="104818" y="696611"/>
                  <a:pt x="101661" y="690731"/>
                </a:cubicBezTo>
                <a:cubicBezTo>
                  <a:pt x="98063" y="682521"/>
                  <a:pt x="108190" y="669704"/>
                  <a:pt x="102578" y="667652"/>
                </a:cubicBezTo>
                <a:cubicBezTo>
                  <a:pt x="105340" y="642306"/>
                  <a:pt x="115874" y="560911"/>
                  <a:pt x="118234" y="538657"/>
                </a:cubicBezTo>
                <a:cubicBezTo>
                  <a:pt x="117638" y="537302"/>
                  <a:pt x="117131" y="535775"/>
                  <a:pt x="116730" y="534128"/>
                </a:cubicBezTo>
                <a:cubicBezTo>
                  <a:pt x="114402" y="524544"/>
                  <a:pt x="116056" y="512942"/>
                  <a:pt x="120423" y="508217"/>
                </a:cubicBezTo>
                <a:cubicBezTo>
                  <a:pt x="135842" y="482476"/>
                  <a:pt x="140032" y="452305"/>
                  <a:pt x="146490" y="425691"/>
                </a:cubicBezTo>
                <a:cubicBezTo>
                  <a:pt x="152632" y="394798"/>
                  <a:pt x="137378" y="407838"/>
                  <a:pt x="153347" y="374828"/>
                </a:cubicBezTo>
                <a:cubicBezTo>
                  <a:pt x="149818" y="367784"/>
                  <a:pt x="150382" y="362614"/>
                  <a:pt x="153662" y="355448"/>
                </a:cubicBezTo>
                <a:cubicBezTo>
                  <a:pt x="156334" y="340231"/>
                  <a:pt x="145653" y="334489"/>
                  <a:pt x="154323" y="323061"/>
                </a:cubicBezTo>
                <a:cubicBezTo>
                  <a:pt x="148259" y="322134"/>
                  <a:pt x="156546" y="292315"/>
                  <a:pt x="149604" y="295584"/>
                </a:cubicBezTo>
                <a:cubicBezTo>
                  <a:pt x="145978" y="282129"/>
                  <a:pt x="155190" y="282737"/>
                  <a:pt x="152223" y="269800"/>
                </a:cubicBezTo>
                <a:cubicBezTo>
                  <a:pt x="152875" y="257840"/>
                  <a:pt x="157283" y="280242"/>
                  <a:pt x="159574" y="268040"/>
                </a:cubicBezTo>
                <a:cubicBezTo>
                  <a:pt x="161332" y="252572"/>
                  <a:pt x="171677" y="259420"/>
                  <a:pt x="160187" y="239084"/>
                </a:cubicBezTo>
                <a:cubicBezTo>
                  <a:pt x="165715" y="225322"/>
                  <a:pt x="160228" y="218349"/>
                  <a:pt x="160377" y="194696"/>
                </a:cubicBezTo>
                <a:lnTo>
                  <a:pt x="162286" y="188429"/>
                </a:lnTo>
                <a:lnTo>
                  <a:pt x="156932" y="180431"/>
                </a:lnTo>
                <a:cubicBezTo>
                  <a:pt x="154788" y="175986"/>
                  <a:pt x="153490" y="170658"/>
                  <a:pt x="154246" y="163556"/>
                </a:cubicBezTo>
                <a:cubicBezTo>
                  <a:pt x="168756" y="121106"/>
                  <a:pt x="144558" y="160910"/>
                  <a:pt x="153818" y="90171"/>
                </a:cubicBezTo>
                <a:cubicBezTo>
                  <a:pt x="155960" y="86805"/>
                  <a:pt x="154719" y="77320"/>
                  <a:pt x="152128" y="77275"/>
                </a:cubicBezTo>
                <a:cubicBezTo>
                  <a:pt x="153243" y="72994"/>
                  <a:pt x="158878" y="63894"/>
                  <a:pt x="154912" y="61293"/>
                </a:cubicBezTo>
                <a:cubicBezTo>
                  <a:pt x="155507" y="49699"/>
                  <a:pt x="156808" y="38400"/>
                  <a:pt x="158770" y="27665"/>
                </a:cubicBezTo>
                <a:lnTo>
                  <a:pt x="164401" y="5871"/>
                </a:lnTo>
                <a:lnTo>
                  <a:pt x="161421" y="241"/>
                </a:lnTo>
                <a:cubicBezTo>
                  <a:pt x="161412" y="161"/>
                  <a:pt x="161403" y="80"/>
                  <a:pt x="161395" y="0"/>
                </a:cubicBezTo>
                <a:close/>
              </a:path>
            </a:pathLst>
          </a:custGeom>
        </p:spPr>
      </p:pic>
      <p:sp>
        <p:nvSpPr>
          <p:cNvPr id="3" name="Content Placeholder 2"/>
          <p:cNvSpPr>
            <a:spLocks noGrp="1"/>
          </p:cNvSpPr>
          <p:nvPr>
            <p:ph idx="1"/>
          </p:nvPr>
        </p:nvSpPr>
        <p:spPr>
          <a:xfrm>
            <a:off x="852778" y="2193779"/>
            <a:ext cx="4987727" cy="3908909"/>
          </a:xfrm>
        </p:spPr>
        <p:txBody>
          <a:bodyPr>
            <a:normAutofit/>
          </a:bodyPr>
          <a:lstStyle/>
          <a:p>
            <a:pPr marL="0" indent="0">
              <a:buNone/>
            </a:pPr>
            <a:r>
              <a:rPr lang="it-IT" sz="1700" dirty="0"/>
              <a:t>AndroidXR abilita numerose applicazioni pratiche nel contesto mobile:</a:t>
            </a:r>
          </a:p>
          <a:p>
            <a:r>
              <a:rPr lang="it-IT" sz="1700" b="1" dirty="0"/>
              <a:t>Google Maps</a:t>
            </a:r>
            <a:r>
              <a:rPr lang="it-IT" sz="1700" dirty="0"/>
              <a:t>: Modalità immersiva con mini-mappe integrate</a:t>
            </a:r>
          </a:p>
          <a:p>
            <a:r>
              <a:rPr lang="it-IT" sz="1700" b="1" dirty="0"/>
              <a:t>Navigazione assistita</a:t>
            </a:r>
            <a:r>
              <a:rPr lang="it-IT" sz="1700" dirty="0"/>
              <a:t>: Indicazioni stradali proiettate direttamente nel campo visivo</a:t>
            </a:r>
          </a:p>
          <a:p>
            <a:r>
              <a:rPr lang="it-IT" sz="1700" b="1" dirty="0"/>
              <a:t>Riproduzione multimediale</a:t>
            </a:r>
            <a:r>
              <a:rPr lang="it-IT" sz="1700" dirty="0"/>
              <a:t>: Video panoramici a 360 gradi e contenuti 3D</a:t>
            </a:r>
          </a:p>
          <a:p>
            <a:r>
              <a:rPr lang="it-IT" sz="1700" b="1" dirty="0"/>
              <a:t>Traduzione istantanea</a:t>
            </a:r>
            <a:r>
              <a:rPr lang="it-IT" sz="1700" dirty="0"/>
              <a:t>: Sottotitoli AR per conversazioni multilingue</a:t>
            </a:r>
          </a:p>
          <a:p>
            <a:r>
              <a:rPr lang="it-IT" sz="1700" b="1" dirty="0"/>
              <a:t>Controllo vocale</a:t>
            </a:r>
            <a:r>
              <a:rPr lang="it-IT" sz="1700" dirty="0"/>
              <a:t>: Interazione con app senza utilizzare le mani</a:t>
            </a:r>
          </a:p>
          <a:p>
            <a:endParaRPr lang="it-IT" sz="1700" dirty="0"/>
          </a:p>
        </p:txBody>
      </p:sp>
      <p:pic>
        <p:nvPicPr>
          <p:cNvPr id="7" name="Immagine 6" descr="Immagine che contiene testo, aria aperta, strada, automobile&#10;&#10;Il contenuto generato dall'IA potrebbe non essere corretto.">
            <a:extLst>
              <a:ext uri="{FF2B5EF4-FFF2-40B4-BE49-F238E27FC236}">
                <a16:creationId xmlns:a16="http://schemas.microsoft.com/office/drawing/2014/main" id="{185CEE88-B09B-5B5B-7D43-C373419A2A74}"/>
              </a:ext>
            </a:extLst>
          </p:cNvPr>
          <p:cNvPicPr>
            <a:picLocks noChangeAspect="1"/>
          </p:cNvPicPr>
          <p:nvPr/>
        </p:nvPicPr>
        <p:blipFill>
          <a:blip r:embed="rId3"/>
          <a:srcRect r="13949" b="5"/>
          <a:stretch>
            <a:fillRect/>
          </a:stretch>
        </p:blipFill>
        <p:spPr>
          <a:xfrm>
            <a:off x="6463009" y="1657844"/>
            <a:ext cx="2680991" cy="1752443"/>
          </a:xfrm>
          <a:custGeom>
            <a:avLst/>
            <a:gdLst/>
            <a:ahLst/>
            <a:cxnLst/>
            <a:rect l="l" t="t" r="r" b="b"/>
            <a:pathLst>
              <a:path w="3574654" h="1752443">
                <a:moveTo>
                  <a:pt x="8656" y="0"/>
                </a:moveTo>
                <a:lnTo>
                  <a:pt x="3574654" y="0"/>
                </a:lnTo>
                <a:lnTo>
                  <a:pt x="3574654" y="1752443"/>
                </a:lnTo>
                <a:lnTo>
                  <a:pt x="174206" y="1752443"/>
                </a:lnTo>
                <a:lnTo>
                  <a:pt x="173520" y="1742722"/>
                </a:lnTo>
                <a:cubicBezTo>
                  <a:pt x="166693" y="1740806"/>
                  <a:pt x="168850" y="1709464"/>
                  <a:pt x="158494" y="1720158"/>
                </a:cubicBezTo>
                <a:cubicBezTo>
                  <a:pt x="157707" y="1709842"/>
                  <a:pt x="161192" y="1700765"/>
                  <a:pt x="154638" y="1709133"/>
                </a:cubicBezTo>
                <a:cubicBezTo>
                  <a:pt x="154175" y="1705884"/>
                  <a:pt x="153224" y="1704360"/>
                  <a:pt x="152028" y="1703639"/>
                </a:cubicBezTo>
                <a:lnTo>
                  <a:pt x="151510" y="1703552"/>
                </a:lnTo>
                <a:lnTo>
                  <a:pt x="149939" y="1680484"/>
                </a:lnTo>
                <a:lnTo>
                  <a:pt x="148900" y="1678015"/>
                </a:lnTo>
                <a:cubicBezTo>
                  <a:pt x="148913" y="1672749"/>
                  <a:pt x="148924" y="1667484"/>
                  <a:pt x="148936" y="1662218"/>
                </a:cubicBezTo>
                <a:lnTo>
                  <a:pt x="148390" y="1654463"/>
                </a:lnTo>
                <a:lnTo>
                  <a:pt x="149402" y="1651435"/>
                </a:lnTo>
                <a:cubicBezTo>
                  <a:pt x="149846" y="1648628"/>
                  <a:pt x="149650" y="1645207"/>
                  <a:pt x="148002" y="1640413"/>
                </a:cubicBezTo>
                <a:lnTo>
                  <a:pt x="147401" y="1639463"/>
                </a:lnTo>
                <a:lnTo>
                  <a:pt x="147883" y="1629196"/>
                </a:lnTo>
                <a:cubicBezTo>
                  <a:pt x="148324" y="1625687"/>
                  <a:pt x="149076" y="1622319"/>
                  <a:pt x="150267" y="1619175"/>
                </a:cubicBezTo>
                <a:cubicBezTo>
                  <a:pt x="136723" y="1595128"/>
                  <a:pt x="139317" y="1561402"/>
                  <a:pt x="132165" y="1529881"/>
                </a:cubicBezTo>
                <a:cubicBezTo>
                  <a:pt x="133186" y="1488865"/>
                  <a:pt x="141785" y="1480519"/>
                  <a:pt x="131022" y="1453616"/>
                </a:cubicBezTo>
                <a:cubicBezTo>
                  <a:pt x="127310" y="1440813"/>
                  <a:pt x="129541" y="1421555"/>
                  <a:pt x="120754" y="1389024"/>
                </a:cubicBezTo>
                <a:cubicBezTo>
                  <a:pt x="114227" y="1358388"/>
                  <a:pt x="111705" y="1330175"/>
                  <a:pt x="105496" y="1302691"/>
                </a:cubicBezTo>
                <a:cubicBezTo>
                  <a:pt x="99430" y="1269937"/>
                  <a:pt x="99163" y="1277652"/>
                  <a:pt x="95268" y="1258284"/>
                </a:cubicBezTo>
                <a:cubicBezTo>
                  <a:pt x="93851" y="1254897"/>
                  <a:pt x="86672" y="1222305"/>
                  <a:pt x="84858" y="1219376"/>
                </a:cubicBezTo>
                <a:cubicBezTo>
                  <a:pt x="80520" y="1201736"/>
                  <a:pt x="73502" y="1179721"/>
                  <a:pt x="69245" y="1152443"/>
                </a:cubicBezTo>
                <a:cubicBezTo>
                  <a:pt x="72181" y="1130820"/>
                  <a:pt x="55102" y="1109065"/>
                  <a:pt x="59323" y="1082021"/>
                </a:cubicBezTo>
                <a:cubicBezTo>
                  <a:pt x="59933" y="1072426"/>
                  <a:pt x="56059" y="1044866"/>
                  <a:pt x="51817" y="1040962"/>
                </a:cubicBezTo>
                <a:cubicBezTo>
                  <a:pt x="50286" y="1035485"/>
                  <a:pt x="50657" y="1028293"/>
                  <a:pt x="46503" y="1027051"/>
                </a:cubicBezTo>
                <a:cubicBezTo>
                  <a:pt x="41346" y="1024363"/>
                  <a:pt x="45759" y="1001606"/>
                  <a:pt x="40736" y="1006491"/>
                </a:cubicBezTo>
                <a:cubicBezTo>
                  <a:pt x="43694" y="990397"/>
                  <a:pt x="32609" y="982630"/>
                  <a:pt x="28654" y="971512"/>
                </a:cubicBezTo>
                <a:cubicBezTo>
                  <a:pt x="30316" y="964989"/>
                  <a:pt x="28253" y="959112"/>
                  <a:pt x="25191" y="951644"/>
                </a:cubicBezTo>
                <a:lnTo>
                  <a:pt x="21142" y="941381"/>
                </a:lnTo>
                <a:cubicBezTo>
                  <a:pt x="21020" y="939810"/>
                  <a:pt x="20896" y="938238"/>
                  <a:pt x="20773" y="936667"/>
                </a:cubicBezTo>
                <a:cubicBezTo>
                  <a:pt x="19874" y="928278"/>
                  <a:pt x="16398" y="900629"/>
                  <a:pt x="15745" y="891045"/>
                </a:cubicBezTo>
                <a:lnTo>
                  <a:pt x="16852" y="879166"/>
                </a:lnTo>
                <a:cubicBezTo>
                  <a:pt x="16064" y="875445"/>
                  <a:pt x="11752" y="871879"/>
                  <a:pt x="11024" y="868721"/>
                </a:cubicBezTo>
                <a:lnTo>
                  <a:pt x="12485" y="860219"/>
                </a:lnTo>
                <a:cubicBezTo>
                  <a:pt x="8271" y="861111"/>
                  <a:pt x="11740" y="851094"/>
                  <a:pt x="11850" y="843525"/>
                </a:cubicBezTo>
                <a:cubicBezTo>
                  <a:pt x="11730" y="828022"/>
                  <a:pt x="11612" y="812518"/>
                  <a:pt x="11493" y="797015"/>
                </a:cubicBezTo>
                <a:lnTo>
                  <a:pt x="9000" y="768303"/>
                </a:lnTo>
                <a:lnTo>
                  <a:pt x="10494" y="759507"/>
                </a:lnTo>
                <a:cubicBezTo>
                  <a:pt x="10852" y="740351"/>
                  <a:pt x="4936" y="719172"/>
                  <a:pt x="9764" y="705570"/>
                </a:cubicBezTo>
                <a:cubicBezTo>
                  <a:pt x="10332" y="700041"/>
                  <a:pt x="10202" y="695038"/>
                  <a:pt x="9638" y="690388"/>
                </a:cubicBezTo>
                <a:lnTo>
                  <a:pt x="7047" y="677974"/>
                </a:lnTo>
                <a:lnTo>
                  <a:pt x="0" y="653388"/>
                </a:lnTo>
                <a:cubicBezTo>
                  <a:pt x="12182" y="652146"/>
                  <a:pt x="-4668" y="595337"/>
                  <a:pt x="6127" y="601549"/>
                </a:cubicBezTo>
                <a:cubicBezTo>
                  <a:pt x="3933" y="578838"/>
                  <a:pt x="25694" y="557816"/>
                  <a:pt x="13968" y="535919"/>
                </a:cubicBezTo>
                <a:cubicBezTo>
                  <a:pt x="14926" y="501851"/>
                  <a:pt x="11016" y="453329"/>
                  <a:pt x="11875" y="420166"/>
                </a:cubicBezTo>
                <a:cubicBezTo>
                  <a:pt x="6938" y="426282"/>
                  <a:pt x="8070" y="396529"/>
                  <a:pt x="8209" y="392858"/>
                </a:cubicBezTo>
                <a:cubicBezTo>
                  <a:pt x="10678" y="370586"/>
                  <a:pt x="9897" y="351343"/>
                  <a:pt x="13049" y="312846"/>
                </a:cubicBezTo>
                <a:cubicBezTo>
                  <a:pt x="11510" y="278783"/>
                  <a:pt x="19654" y="249172"/>
                  <a:pt x="10752" y="217790"/>
                </a:cubicBezTo>
                <a:cubicBezTo>
                  <a:pt x="12418" y="215662"/>
                  <a:pt x="13704" y="213034"/>
                  <a:pt x="14712" y="210066"/>
                </a:cubicBezTo>
                <a:lnTo>
                  <a:pt x="16900" y="200849"/>
                </a:lnTo>
                <a:lnTo>
                  <a:pt x="16484" y="199564"/>
                </a:lnTo>
                <a:cubicBezTo>
                  <a:pt x="15715" y="194009"/>
                  <a:pt x="16101" y="190699"/>
                  <a:pt x="16998" y="188389"/>
                </a:cubicBezTo>
                <a:lnTo>
                  <a:pt x="18474" y="186250"/>
                </a:lnTo>
                <a:lnTo>
                  <a:pt x="19253" y="178676"/>
                </a:lnTo>
                <a:lnTo>
                  <a:pt x="23738" y="138548"/>
                </a:lnTo>
                <a:lnTo>
                  <a:pt x="23258" y="138123"/>
                </a:lnTo>
                <a:cubicBezTo>
                  <a:pt x="22237" y="136655"/>
                  <a:pt x="21585" y="134605"/>
                  <a:pt x="21688" y="131277"/>
                </a:cubicBezTo>
                <a:cubicBezTo>
                  <a:pt x="14019" y="134681"/>
                  <a:pt x="18874" y="128568"/>
                  <a:pt x="19855" y="118460"/>
                </a:cubicBezTo>
                <a:cubicBezTo>
                  <a:pt x="8164" y="121490"/>
                  <a:pt x="15490" y="93803"/>
                  <a:pt x="9287" y="87467"/>
                </a:cubicBezTo>
                <a:cubicBezTo>
                  <a:pt x="10272" y="79974"/>
                  <a:pt x="11100" y="72101"/>
                  <a:pt x="11706" y="64012"/>
                </a:cubicBezTo>
                <a:cubicBezTo>
                  <a:pt x="11774" y="62414"/>
                  <a:pt x="11844" y="60817"/>
                  <a:pt x="11913" y="59219"/>
                </a:cubicBezTo>
                <a:lnTo>
                  <a:pt x="11800" y="59091"/>
                </a:lnTo>
                <a:cubicBezTo>
                  <a:pt x="11601" y="57983"/>
                  <a:pt x="11577" y="56382"/>
                  <a:pt x="11792" y="53973"/>
                </a:cubicBezTo>
                <a:lnTo>
                  <a:pt x="12291" y="50475"/>
                </a:lnTo>
                <a:lnTo>
                  <a:pt x="12694" y="41175"/>
                </a:lnTo>
                <a:lnTo>
                  <a:pt x="12068" y="37768"/>
                </a:lnTo>
                <a:lnTo>
                  <a:pt x="10718" y="36122"/>
                </a:lnTo>
                <a:cubicBezTo>
                  <a:pt x="10782" y="35853"/>
                  <a:pt x="10846" y="35583"/>
                  <a:pt x="10911" y="35314"/>
                </a:cubicBezTo>
                <a:cubicBezTo>
                  <a:pt x="13618" y="29654"/>
                  <a:pt x="17224" y="28942"/>
                  <a:pt x="7774" y="16898"/>
                </a:cubicBezTo>
                <a:close/>
              </a:path>
            </a:pathLst>
          </a:custGeom>
        </p:spPr>
      </p:pic>
      <p:pic>
        <p:nvPicPr>
          <p:cNvPr id="15" name="Immagine 14" descr="Immagine che contiene interno, vestiti, computer, persona&#10;&#10;Il contenuto generato dall'IA potrebbe non essere corretto.">
            <a:extLst>
              <a:ext uri="{FF2B5EF4-FFF2-40B4-BE49-F238E27FC236}">
                <a16:creationId xmlns:a16="http://schemas.microsoft.com/office/drawing/2014/main" id="{17FEA706-74EE-77A8-17F0-637E7A838E18}"/>
              </a:ext>
            </a:extLst>
          </p:cNvPr>
          <p:cNvPicPr>
            <a:picLocks noChangeAspect="1"/>
          </p:cNvPicPr>
          <p:nvPr/>
        </p:nvPicPr>
        <p:blipFill>
          <a:blip r:embed="rId4"/>
          <a:srcRect l="18028" r="5" b="5"/>
          <a:stretch>
            <a:fillRect/>
          </a:stretch>
        </p:blipFill>
        <p:spPr>
          <a:xfrm>
            <a:off x="6590241" y="3390534"/>
            <a:ext cx="2553759" cy="1752443"/>
          </a:xfrm>
          <a:custGeom>
            <a:avLst/>
            <a:gdLst/>
            <a:ahLst/>
            <a:cxnLst/>
            <a:rect l="l" t="t" r="r" b="b"/>
            <a:pathLst>
              <a:path w="3405012" h="1752443">
                <a:moveTo>
                  <a:pt x="0" y="0"/>
                </a:moveTo>
                <a:lnTo>
                  <a:pt x="3405012" y="0"/>
                </a:lnTo>
                <a:lnTo>
                  <a:pt x="3405012" y="1752443"/>
                </a:lnTo>
                <a:lnTo>
                  <a:pt x="150701" y="1752443"/>
                </a:lnTo>
                <a:lnTo>
                  <a:pt x="151133" y="1747002"/>
                </a:lnTo>
                <a:cubicBezTo>
                  <a:pt x="148082" y="1720397"/>
                  <a:pt x="138162" y="1706976"/>
                  <a:pt x="141124" y="1679782"/>
                </a:cubicBezTo>
                <a:cubicBezTo>
                  <a:pt x="138233" y="1654888"/>
                  <a:pt x="132497" y="1634841"/>
                  <a:pt x="132620" y="1612573"/>
                </a:cubicBezTo>
                <a:cubicBezTo>
                  <a:pt x="129044" y="1605219"/>
                  <a:pt x="127104" y="1597620"/>
                  <a:pt x="130223" y="1587920"/>
                </a:cubicBezTo>
                <a:lnTo>
                  <a:pt x="118649" y="1517306"/>
                </a:lnTo>
                <a:cubicBezTo>
                  <a:pt x="118727" y="1504116"/>
                  <a:pt x="126587" y="1522582"/>
                  <a:pt x="125184" y="1510721"/>
                </a:cubicBezTo>
                <a:cubicBezTo>
                  <a:pt x="120254" y="1500337"/>
                  <a:pt x="128918" y="1494774"/>
                  <a:pt x="123286" y="1484337"/>
                </a:cubicBezTo>
                <a:cubicBezTo>
                  <a:pt x="117384" y="1492089"/>
                  <a:pt x="120076" y="1448204"/>
                  <a:pt x="114286" y="1451361"/>
                </a:cubicBezTo>
                <a:cubicBezTo>
                  <a:pt x="120422" y="1434659"/>
                  <a:pt x="109532" y="1426428"/>
                  <a:pt x="109458" y="1410107"/>
                </a:cubicBezTo>
                <a:cubicBezTo>
                  <a:pt x="111304" y="1401070"/>
                  <a:pt x="116414" y="1379312"/>
                  <a:pt x="111952" y="1374933"/>
                </a:cubicBezTo>
                <a:cubicBezTo>
                  <a:pt x="121247" y="1332742"/>
                  <a:pt x="111990" y="1355376"/>
                  <a:pt x="112507" y="1321763"/>
                </a:cubicBezTo>
                <a:cubicBezTo>
                  <a:pt x="114038" y="1292024"/>
                  <a:pt x="104680" y="1296583"/>
                  <a:pt x="114684" y="1261703"/>
                </a:cubicBezTo>
                <a:cubicBezTo>
                  <a:pt x="117951" y="1254272"/>
                  <a:pt x="117538" y="1242085"/>
                  <a:pt x="113764" y="1234482"/>
                </a:cubicBezTo>
                <a:cubicBezTo>
                  <a:pt x="113115" y="1233173"/>
                  <a:pt x="112388" y="1232054"/>
                  <a:pt x="111607" y="1231156"/>
                </a:cubicBezTo>
                <a:cubicBezTo>
                  <a:pt x="119170" y="1209268"/>
                  <a:pt x="112520" y="1202536"/>
                  <a:pt x="118230" y="1191103"/>
                </a:cubicBezTo>
                <a:cubicBezTo>
                  <a:pt x="116952" y="1164152"/>
                  <a:pt x="106928" y="1147748"/>
                  <a:pt x="111866" y="1137301"/>
                </a:cubicBezTo>
                <a:cubicBezTo>
                  <a:pt x="109070" y="1117917"/>
                  <a:pt x="103766" y="1087902"/>
                  <a:pt x="101461" y="1074796"/>
                </a:cubicBezTo>
                <a:cubicBezTo>
                  <a:pt x="97539" y="1071283"/>
                  <a:pt x="98827" y="1064698"/>
                  <a:pt x="98024" y="1058665"/>
                </a:cubicBezTo>
                <a:cubicBezTo>
                  <a:pt x="94360" y="1052587"/>
                  <a:pt x="94092" y="1024379"/>
                  <a:pt x="95922" y="1015662"/>
                </a:cubicBezTo>
                <a:lnTo>
                  <a:pt x="91333" y="988711"/>
                </a:lnTo>
                <a:cubicBezTo>
                  <a:pt x="98562" y="941987"/>
                  <a:pt x="70330" y="921576"/>
                  <a:pt x="96654" y="884719"/>
                </a:cubicBezTo>
                <a:cubicBezTo>
                  <a:pt x="96548" y="867680"/>
                  <a:pt x="88256" y="880245"/>
                  <a:pt x="88150" y="863206"/>
                </a:cubicBezTo>
                <a:cubicBezTo>
                  <a:pt x="84996" y="840798"/>
                  <a:pt x="96332" y="851480"/>
                  <a:pt x="83698" y="830894"/>
                </a:cubicBezTo>
                <a:cubicBezTo>
                  <a:pt x="86835" y="790339"/>
                  <a:pt x="74016" y="769075"/>
                  <a:pt x="83164" y="732509"/>
                </a:cubicBezTo>
                <a:cubicBezTo>
                  <a:pt x="78466" y="739607"/>
                  <a:pt x="78936" y="653434"/>
                  <a:pt x="79811" y="641624"/>
                </a:cubicBezTo>
                <a:cubicBezTo>
                  <a:pt x="79592" y="616474"/>
                  <a:pt x="81385" y="589914"/>
                  <a:pt x="81852" y="551694"/>
                </a:cubicBezTo>
                <a:cubicBezTo>
                  <a:pt x="78871" y="517898"/>
                  <a:pt x="88476" y="533562"/>
                  <a:pt x="78257" y="503221"/>
                </a:cubicBezTo>
                <a:cubicBezTo>
                  <a:pt x="78107" y="484544"/>
                  <a:pt x="80125" y="442761"/>
                  <a:pt x="80950" y="439631"/>
                </a:cubicBezTo>
                <a:lnTo>
                  <a:pt x="80482" y="438394"/>
                </a:lnTo>
                <a:cubicBezTo>
                  <a:pt x="79478" y="432938"/>
                  <a:pt x="79723" y="429594"/>
                  <a:pt x="80521" y="427195"/>
                </a:cubicBezTo>
                <a:lnTo>
                  <a:pt x="81904" y="424907"/>
                </a:lnTo>
                <a:cubicBezTo>
                  <a:pt x="82057" y="422363"/>
                  <a:pt x="82210" y="419819"/>
                  <a:pt x="82363" y="417275"/>
                </a:cubicBezTo>
                <a:lnTo>
                  <a:pt x="84426" y="402379"/>
                </a:lnTo>
                <a:lnTo>
                  <a:pt x="83723" y="399462"/>
                </a:lnTo>
                <a:lnTo>
                  <a:pt x="85140" y="376794"/>
                </a:lnTo>
                <a:lnTo>
                  <a:pt x="84643" y="376419"/>
                </a:lnTo>
                <a:cubicBezTo>
                  <a:pt x="83560" y="375065"/>
                  <a:pt x="82822" y="373090"/>
                  <a:pt x="82783" y="369762"/>
                </a:cubicBezTo>
                <a:cubicBezTo>
                  <a:pt x="75270" y="373969"/>
                  <a:pt x="79859" y="367360"/>
                  <a:pt x="80411" y="357178"/>
                </a:cubicBezTo>
                <a:cubicBezTo>
                  <a:pt x="68864" y="361439"/>
                  <a:pt x="75006" y="333058"/>
                  <a:pt x="68544" y="327402"/>
                </a:cubicBezTo>
                <a:cubicBezTo>
                  <a:pt x="69211" y="319824"/>
                  <a:pt x="69703" y="311889"/>
                  <a:pt x="69965" y="303760"/>
                </a:cubicBezTo>
                <a:cubicBezTo>
                  <a:pt x="69966" y="302159"/>
                  <a:pt x="69968" y="300559"/>
                  <a:pt x="69969" y="298958"/>
                </a:cubicBezTo>
                <a:lnTo>
                  <a:pt x="69852" y="298844"/>
                </a:lnTo>
                <a:cubicBezTo>
                  <a:pt x="69606" y="297762"/>
                  <a:pt x="69513" y="296167"/>
                  <a:pt x="69626" y="293743"/>
                </a:cubicBezTo>
                <a:lnTo>
                  <a:pt x="69977" y="290202"/>
                </a:lnTo>
                <a:lnTo>
                  <a:pt x="69984" y="280887"/>
                </a:lnTo>
                <a:lnTo>
                  <a:pt x="69214" y="277557"/>
                </a:lnTo>
                <a:cubicBezTo>
                  <a:pt x="64253" y="266466"/>
                  <a:pt x="49047" y="274944"/>
                  <a:pt x="54630" y="251845"/>
                </a:cubicBezTo>
                <a:cubicBezTo>
                  <a:pt x="50339" y="228523"/>
                  <a:pt x="39950" y="218978"/>
                  <a:pt x="41532" y="193531"/>
                </a:cubicBezTo>
                <a:cubicBezTo>
                  <a:pt x="37482" y="171719"/>
                  <a:pt x="30875" y="155057"/>
                  <a:pt x="29911" y="134827"/>
                </a:cubicBezTo>
                <a:cubicBezTo>
                  <a:pt x="26044" y="129106"/>
                  <a:pt x="23769" y="122729"/>
                  <a:pt x="26358" y="113105"/>
                </a:cubicBezTo>
                <a:cubicBezTo>
                  <a:pt x="21488" y="93532"/>
                  <a:pt x="15187" y="92470"/>
                  <a:pt x="17140" y="76451"/>
                </a:cubicBezTo>
                <a:cubicBezTo>
                  <a:pt x="6336" y="71246"/>
                  <a:pt x="9567" y="68160"/>
                  <a:pt x="11130" y="60946"/>
                </a:cubicBezTo>
                <a:cubicBezTo>
                  <a:pt x="11146" y="60646"/>
                  <a:pt x="11160" y="60347"/>
                  <a:pt x="11175" y="60047"/>
                </a:cubicBezTo>
                <a:lnTo>
                  <a:pt x="9643" y="59374"/>
                </a:lnTo>
                <a:lnTo>
                  <a:pt x="8490" y="56536"/>
                </a:lnTo>
                <a:lnTo>
                  <a:pt x="7301" y="47381"/>
                </a:lnTo>
                <a:cubicBezTo>
                  <a:pt x="7260" y="46156"/>
                  <a:pt x="7219" y="44931"/>
                  <a:pt x="7178" y="43706"/>
                </a:cubicBezTo>
                <a:cubicBezTo>
                  <a:pt x="6973" y="41260"/>
                  <a:pt x="6682" y="39746"/>
                  <a:pt x="6309" y="38823"/>
                </a:cubicBezTo>
                <a:cubicBezTo>
                  <a:pt x="6268" y="38807"/>
                  <a:pt x="6228" y="38790"/>
                  <a:pt x="6186" y="38775"/>
                </a:cubicBezTo>
                <a:lnTo>
                  <a:pt x="5573" y="34055"/>
                </a:lnTo>
                <a:cubicBezTo>
                  <a:pt x="4775" y="25924"/>
                  <a:pt x="4222" y="17849"/>
                  <a:pt x="3878" y="10032"/>
                </a:cubicBezTo>
                <a:close/>
              </a:path>
            </a:pathLst>
          </a:custGeom>
        </p:spPr>
      </p:pic>
      <p:pic>
        <p:nvPicPr>
          <p:cNvPr id="11" name="Immagine 10" descr="Immagine che contiene albero, testo, Viso umano, vestiti&#10;&#10;Il contenuto generato dall'IA potrebbe non essere corretto.">
            <a:extLst>
              <a:ext uri="{FF2B5EF4-FFF2-40B4-BE49-F238E27FC236}">
                <a16:creationId xmlns:a16="http://schemas.microsoft.com/office/drawing/2014/main" id="{5A7FA07A-9593-F942-3EF5-C58C0EF4F3DA}"/>
              </a:ext>
            </a:extLst>
          </p:cNvPr>
          <p:cNvPicPr>
            <a:picLocks noChangeAspect="1"/>
          </p:cNvPicPr>
          <p:nvPr/>
        </p:nvPicPr>
        <p:blipFill>
          <a:blip r:embed="rId5"/>
          <a:srcRect r="19927" b="-4"/>
          <a:stretch>
            <a:fillRect/>
          </a:stretch>
        </p:blipFill>
        <p:spPr>
          <a:xfrm>
            <a:off x="6702739" y="5142978"/>
            <a:ext cx="2441261" cy="1715021"/>
          </a:xfrm>
          <a:custGeom>
            <a:avLst/>
            <a:gdLst/>
            <a:ahLst/>
            <a:cxnLst/>
            <a:rect l="l" t="t" r="r" b="b"/>
            <a:pathLst>
              <a:path w="3255014" h="1715021">
                <a:moveTo>
                  <a:pt x="703" y="0"/>
                </a:moveTo>
                <a:lnTo>
                  <a:pt x="3255014" y="0"/>
                </a:lnTo>
                <a:lnTo>
                  <a:pt x="3255014" y="1715021"/>
                </a:lnTo>
                <a:lnTo>
                  <a:pt x="20680" y="1715021"/>
                </a:lnTo>
                <a:lnTo>
                  <a:pt x="27488" y="1676166"/>
                </a:lnTo>
                <a:cubicBezTo>
                  <a:pt x="30060" y="1660248"/>
                  <a:pt x="32104" y="1646802"/>
                  <a:pt x="33656" y="1637755"/>
                </a:cubicBezTo>
                <a:cubicBezTo>
                  <a:pt x="39029" y="1635240"/>
                  <a:pt x="39060" y="1630227"/>
                  <a:pt x="36785" y="1620849"/>
                </a:cubicBezTo>
                <a:cubicBezTo>
                  <a:pt x="38105" y="1551256"/>
                  <a:pt x="100227" y="1472104"/>
                  <a:pt x="76656" y="1455842"/>
                </a:cubicBezTo>
                <a:cubicBezTo>
                  <a:pt x="77016" y="1439452"/>
                  <a:pt x="56490" y="1383714"/>
                  <a:pt x="62616" y="1345149"/>
                </a:cubicBezTo>
                <a:cubicBezTo>
                  <a:pt x="75519" y="1331119"/>
                  <a:pt x="65286" y="1248289"/>
                  <a:pt x="66967" y="1229214"/>
                </a:cubicBezTo>
                <a:cubicBezTo>
                  <a:pt x="75027" y="1226771"/>
                  <a:pt x="69197" y="1193906"/>
                  <a:pt x="80884" y="1198474"/>
                </a:cubicBezTo>
                <a:cubicBezTo>
                  <a:pt x="85953" y="1195255"/>
                  <a:pt x="86179" y="1185792"/>
                  <a:pt x="81857" y="1180728"/>
                </a:cubicBezTo>
                <a:cubicBezTo>
                  <a:pt x="83204" y="1169547"/>
                  <a:pt x="89262" y="1163440"/>
                  <a:pt x="82257" y="1151133"/>
                </a:cubicBezTo>
                <a:cubicBezTo>
                  <a:pt x="83837" y="1135715"/>
                  <a:pt x="101636" y="1122513"/>
                  <a:pt x="90618" y="1108407"/>
                </a:cubicBezTo>
                <a:cubicBezTo>
                  <a:pt x="108621" y="1097725"/>
                  <a:pt x="92049" y="1049300"/>
                  <a:pt x="95940" y="1018477"/>
                </a:cubicBezTo>
                <a:cubicBezTo>
                  <a:pt x="114997" y="965378"/>
                  <a:pt x="94883" y="900337"/>
                  <a:pt x="128252" y="875323"/>
                </a:cubicBezTo>
                <a:cubicBezTo>
                  <a:pt x="120042" y="819830"/>
                  <a:pt x="132154" y="777393"/>
                  <a:pt x="134499" y="734639"/>
                </a:cubicBezTo>
                <a:cubicBezTo>
                  <a:pt x="138830" y="715422"/>
                  <a:pt x="127012" y="702516"/>
                  <a:pt x="137671" y="686595"/>
                </a:cubicBezTo>
                <a:cubicBezTo>
                  <a:pt x="135031" y="648181"/>
                  <a:pt x="154500" y="566929"/>
                  <a:pt x="118662" y="504151"/>
                </a:cubicBezTo>
                <a:lnTo>
                  <a:pt x="70076" y="334867"/>
                </a:lnTo>
                <a:cubicBezTo>
                  <a:pt x="53138" y="284991"/>
                  <a:pt x="46242" y="268345"/>
                  <a:pt x="38295" y="239789"/>
                </a:cubicBezTo>
                <a:cubicBezTo>
                  <a:pt x="35440" y="214890"/>
                  <a:pt x="43757" y="197719"/>
                  <a:pt x="36565" y="163529"/>
                </a:cubicBezTo>
                <a:cubicBezTo>
                  <a:pt x="37934" y="145766"/>
                  <a:pt x="25190" y="110716"/>
                  <a:pt x="25258" y="98318"/>
                </a:cubicBezTo>
                <a:cubicBezTo>
                  <a:pt x="23374" y="99154"/>
                  <a:pt x="21566" y="92403"/>
                  <a:pt x="22800" y="89141"/>
                </a:cubicBezTo>
                <a:cubicBezTo>
                  <a:pt x="22768" y="32571"/>
                  <a:pt x="9002" y="70779"/>
                  <a:pt x="15482" y="33826"/>
                </a:cubicBezTo>
                <a:cubicBezTo>
                  <a:pt x="15094" y="16959"/>
                  <a:pt x="2812" y="18391"/>
                  <a:pt x="0" y="8846"/>
                </a:cubicBezTo>
                <a:close/>
              </a:path>
            </a:pathLst>
          </a:cu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2559" y="3703975"/>
            <a:ext cx="3253394" cy="2398713"/>
          </a:xfrm>
        </p:spPr>
        <p:txBody>
          <a:bodyPr>
            <a:normAutofit/>
          </a:bodyPr>
          <a:lstStyle/>
          <a:p>
            <a:r>
              <a:rPr lang="it-IT" sz="3500" dirty="0"/>
              <a:t>Project </a:t>
            </a:r>
            <a:r>
              <a:rPr lang="it-IT" sz="3500" dirty="0" err="1"/>
              <a:t>Moohan</a:t>
            </a:r>
            <a:r>
              <a:rPr lang="it-IT" sz="3500" dirty="0"/>
              <a:t> Il Primo Dispositivo</a:t>
            </a:r>
          </a:p>
        </p:txBody>
      </p:sp>
      <p:pic>
        <p:nvPicPr>
          <p:cNvPr id="5" name="Immagine 4" descr="Immagine che contiene testo, Cartellone, design, arte&#10;&#10;Il contenuto generato dall'IA potrebbe non essere corretto.">
            <a:extLst>
              <a:ext uri="{FF2B5EF4-FFF2-40B4-BE49-F238E27FC236}">
                <a16:creationId xmlns:a16="http://schemas.microsoft.com/office/drawing/2014/main" id="{2AF0C43A-23F8-32A9-526B-D14AE8DB1625}"/>
              </a:ext>
            </a:extLst>
          </p:cNvPr>
          <p:cNvPicPr>
            <a:picLocks noChangeAspect="1"/>
          </p:cNvPicPr>
          <p:nvPr/>
        </p:nvPicPr>
        <p:blipFill>
          <a:blip r:embed="rId2"/>
          <a:srcRect t="19409" b="19271"/>
          <a:stretch>
            <a:fillRect/>
          </a:stretch>
        </p:blipFill>
        <p:spPr>
          <a:xfrm>
            <a:off x="1" y="10"/>
            <a:ext cx="9143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3" name="Content Placeholder 2"/>
          <p:cNvSpPr>
            <a:spLocks noGrp="1"/>
          </p:cNvSpPr>
          <p:nvPr>
            <p:ph idx="1"/>
          </p:nvPr>
        </p:nvSpPr>
        <p:spPr>
          <a:xfrm>
            <a:off x="4572000" y="3703975"/>
            <a:ext cx="3943350" cy="2398713"/>
          </a:xfrm>
        </p:spPr>
        <p:txBody>
          <a:bodyPr anchor="ctr">
            <a:noAutofit/>
          </a:bodyPr>
          <a:lstStyle/>
          <a:p>
            <a:pPr marL="0" indent="0">
              <a:lnSpc>
                <a:spcPct val="90000"/>
              </a:lnSpc>
              <a:buNone/>
            </a:pPr>
            <a:r>
              <a:rPr lang="it-IT" sz="1700" dirty="0"/>
              <a:t>Samsung lancerà il primo visore AndroidXR con nome in codice "Project </a:t>
            </a:r>
            <a:r>
              <a:rPr lang="it-IT" sz="1700" dirty="0" err="1"/>
              <a:t>Moohan</a:t>
            </a:r>
            <a:r>
              <a:rPr lang="it-IT" sz="1700" dirty="0"/>
              <a:t>" nel 2025. Il dispositivo includerà:</a:t>
            </a:r>
          </a:p>
          <a:p>
            <a:pPr>
              <a:lnSpc>
                <a:spcPct val="90000"/>
              </a:lnSpc>
            </a:pPr>
            <a:r>
              <a:rPr lang="it-IT" sz="1700" dirty="0"/>
              <a:t>Processore Qualcomm </a:t>
            </a:r>
            <a:r>
              <a:rPr lang="it-IT" sz="1700" dirty="0" err="1"/>
              <a:t>Snapdragon</a:t>
            </a:r>
            <a:r>
              <a:rPr lang="it-IT" sz="1700" dirty="0"/>
              <a:t> XR2 Plus </a:t>
            </a:r>
            <a:r>
              <a:rPr lang="it-IT" sz="1700" dirty="0" err="1"/>
              <a:t>Gen</a:t>
            </a:r>
            <a:r>
              <a:rPr lang="it-IT" sz="1700" dirty="0"/>
              <a:t> 2</a:t>
            </a:r>
          </a:p>
          <a:p>
            <a:pPr>
              <a:lnSpc>
                <a:spcPct val="90000"/>
              </a:lnSpc>
            </a:pPr>
            <a:r>
              <a:rPr lang="it-IT" sz="1700" dirty="0"/>
              <a:t>Fino a 16 GB di RAM</a:t>
            </a:r>
          </a:p>
          <a:p>
            <a:pPr>
              <a:lnSpc>
                <a:spcPct val="90000"/>
              </a:lnSpc>
            </a:pPr>
            <a:r>
              <a:rPr lang="it-IT" sz="1700" dirty="0"/>
              <a:t>Display Sony 1.3-inch 4K OLED on Silicon</a:t>
            </a:r>
          </a:p>
          <a:p>
            <a:pPr>
              <a:lnSpc>
                <a:spcPct val="90000"/>
              </a:lnSpc>
            </a:pPr>
            <a:r>
              <a:rPr lang="it-IT" sz="1700" dirty="0"/>
              <a:t>Lancio previsto in Corea del Sud a ottobre 2025, seguito dal mercato globale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117</TotalTime>
  <Words>780</Words>
  <Application>Microsoft Office PowerPoint</Application>
  <PresentationFormat>Presentazione su schermo (4:3)</PresentationFormat>
  <Paragraphs>73</Paragraphs>
  <Slides>13</Slides>
  <Notes>0</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13</vt:i4>
      </vt:variant>
    </vt:vector>
  </HeadingPairs>
  <TitlesOfParts>
    <vt:vector size="16" baseType="lpstr">
      <vt:lpstr>Arial</vt:lpstr>
      <vt:lpstr>Calibri</vt:lpstr>
      <vt:lpstr>Office Theme</vt:lpstr>
      <vt:lpstr>Presentazione standard di PowerPoint</vt:lpstr>
      <vt:lpstr>Introduzione</vt:lpstr>
      <vt:lpstr>Cos'è AndroidXR?</vt:lpstr>
      <vt:lpstr>Architettura e Compatibilità Mobile</vt:lpstr>
      <vt:lpstr>Modalità Home Space e Full Space</vt:lpstr>
      <vt:lpstr>Strumenti di Sviluppo</vt:lpstr>
      <vt:lpstr>Integrazione con Gemini AI</vt:lpstr>
      <vt:lpstr>Esempi Pratici di Applicazione</vt:lpstr>
      <vt:lpstr>Project Moohan Il Primo Dispositivo</vt:lpstr>
      <vt:lpstr>Sistema di Navigazione Gestuale</vt:lpstr>
      <vt:lpstr>Sicurezza e Privacy</vt:lpstr>
      <vt:lpstr>Vantaggi per Sviluppatori Mobile</vt:lpstr>
      <vt:lpstr>Futuro e Opportunità di Mercato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Martin Tomassi - martin.tomassi@studio.unibo.it</cp:lastModifiedBy>
  <cp:revision>18</cp:revision>
  <dcterms:created xsi:type="dcterms:W3CDTF">2013-01-27T09:14:16Z</dcterms:created>
  <dcterms:modified xsi:type="dcterms:W3CDTF">2025-06-23T15:59:12Z</dcterms:modified>
  <cp:category/>
</cp:coreProperties>
</file>